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Montserrat"/>
      <p:regular r:id="rId16"/>
      <p:bold r:id="rId17"/>
      <p:italic r:id="rId18"/>
      <p:boldItalic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Montserrat-bold.fntdata"/><Relationship Id="rId16" Type="http://schemas.openxmlformats.org/officeDocument/2006/relationships/font" Target="fonts/Montserrat-regular.fntdata"/><Relationship Id="rId5" Type="http://schemas.openxmlformats.org/officeDocument/2006/relationships/notesMaster" Target="notesMasters/notesMaster1.xml"/><Relationship Id="rId19" Type="http://schemas.openxmlformats.org/officeDocument/2006/relationships/font" Target="fonts/Montserrat-boldItalic.fntdata"/><Relationship Id="rId6" Type="http://schemas.openxmlformats.org/officeDocument/2006/relationships/slide" Target="slides/slide1.xml"/><Relationship Id="rId18" Type="http://schemas.openxmlformats.org/officeDocument/2006/relationships/font" Target="fonts/Montserrat-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SLIDES_API1771603294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SLIDES_API1771603294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We look forward to partnering with Apex Global Enterprises to deliver similar transformative outcomes. Our next steps focus on demonstrating value through a targeted pilot and connecting you with peers who have achieved remarkable results.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SLIDES_API1771603294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SLIDES_API177160329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Welcome everyone to our Q3 2024 Strategic Review. Today we'll walk through our performance metrics, market position, and how our platform can deliver similar transformative results for Apex Global Enterprises.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SLIDES_API1771603294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SLIDES_API1771603294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Q3 results demonstrate exceptional growth across all verticals. Revenue growth significantly outpaced the industry average of 12%. The enterprise automation sector is our fastest-growing segment.</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SLIDES_API1771603294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SLIDES_API1771603294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competitive positioning has strengthened considerably. We've gained 6 percentage points of market share in one year. Our faster implementation times and superior AI capabilities are key reasons clients choose Nexus.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SLIDES_API1771603294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SLIDES_API1771603294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NPS score of 72 places us in the excellent category. Clients consistently report achieving ROI within the first 90 days, with an average return of 287%. This demonstrates clear value delivery.</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SLIDES_API1771603294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SLIDES_API1771603294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Q4 releases focus on predictive capabilities, expanded integrations, and mobile accessibility. The Predictive Analytics Module uses ML to forecast and prevent workflow bottlenecks before they occur.</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SLIDES_API1771603294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SLIDES_API1771603294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Q1 2025 brings cutting-edge capabilities including voice control, blockchain for compliance-heavy industries, and advanced visualization tools. These enhancements align with emerging enterprise automation needs.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SLIDES_API1771603294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SLIDES_API1771603294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Meridian Logistics faced significant operational inefficiencies with fragmented systems. Our comprehensive automation solution addressed each pain point with targeted technology.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SLIDES_API1771603294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SLIDES_API1771603294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technology platform continues to deliver transformative results for enterprise clients, with measurable ROI typically achieved within the first quarter of deployment. We remain committed to driving innovation in enterprise automation.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08492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GB" sz="3600">
                <a:solidFill>
                  <a:srgbClr val="FFFFFF"/>
                </a:solidFill>
                <a:latin typeface="Montserrat"/>
                <a:ea typeface="Montserrat"/>
                <a:cs typeface="Montserrat"/>
                <a:sym typeface="Montserrat"/>
              </a:rPr>
              <a:t>NEXUS INNOVATIONS</a:t>
            </a:r>
            <a:endParaRPr b="1" sz="3600">
              <a:solidFill>
                <a:srgbClr val="FFFFFF"/>
              </a:solidFill>
              <a:latin typeface="Montserrat"/>
              <a:ea typeface="Montserrat"/>
              <a:cs typeface="Montserrat"/>
              <a:sym typeface="Montserrat"/>
            </a:endParaRPr>
          </a:p>
          <a:p>
            <a:pPr indent="0" lvl="0" marL="0" rtl="0" algn="ctr">
              <a:spcBef>
                <a:spcPts val="0"/>
              </a:spcBef>
              <a:spcAft>
                <a:spcPts val="0"/>
              </a:spcAft>
              <a:buNone/>
            </a:pPr>
            <a:r>
              <a:rPr b="1" lang="en-GB" sz="3600">
                <a:solidFill>
                  <a:srgbClr val="FFFFFF"/>
                </a:solidFill>
                <a:latin typeface="Montserrat"/>
                <a:ea typeface="Montserrat"/>
                <a:cs typeface="Montserrat"/>
                <a:sym typeface="Montserrat"/>
              </a:rPr>
              <a:t>Q3 2024 Strategic Review &amp; Client Engagement Report</a:t>
            </a:r>
            <a:endParaRPr b="1" sz="3600">
              <a:solidFill>
                <a:srgbClr val="FFFFFF"/>
              </a:solidFill>
              <a:latin typeface="Montserrat"/>
              <a:ea typeface="Montserrat"/>
              <a:cs typeface="Montserrat"/>
              <a:sym typeface="Montserrat"/>
            </a:endParaRPr>
          </a:p>
        </p:txBody>
      </p:sp>
      <p:sp>
        <p:nvSpPr>
          <p:cNvPr id="55" name="Google Shape;55;p13"/>
          <p:cNvSpPr txBox="1"/>
          <p:nvPr>
            <p:ph idx="1" type="subTitle"/>
          </p:nvPr>
        </p:nvSpPr>
        <p:spPr>
          <a:xfrm>
            <a:off x="311700" y="38652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1800">
                <a:solidFill>
                  <a:srgbClr val="94A3B8"/>
                </a:solidFill>
                <a:latin typeface="Open Sans"/>
                <a:ea typeface="Open Sans"/>
                <a:cs typeface="Open Sans"/>
                <a:sym typeface="Open Sans"/>
              </a:rPr>
              <a:t>Client: Apex Global Enterprises</a:t>
            </a:r>
            <a:endParaRPr sz="1800">
              <a:solidFill>
                <a:srgbClr val="94A3B8"/>
              </a:solidFill>
              <a:latin typeface="Open Sans"/>
              <a:ea typeface="Open Sans"/>
              <a:cs typeface="Open Sans"/>
              <a:sym typeface="Open Sans"/>
            </a:endParaRPr>
          </a:p>
          <a:p>
            <a:pPr indent="0" lvl="0" marL="0" rtl="0" algn="ctr">
              <a:spcBef>
                <a:spcPts val="0"/>
              </a:spcBef>
              <a:spcAft>
                <a:spcPts val="0"/>
              </a:spcAft>
              <a:buNone/>
            </a:pPr>
            <a:r>
              <a:rPr lang="en-GB" sz="1800">
                <a:solidFill>
                  <a:srgbClr val="94A3B8"/>
                </a:solidFill>
                <a:latin typeface="Open Sans"/>
                <a:ea typeface="Open Sans"/>
                <a:cs typeface="Open Sans"/>
                <a:sym typeface="Open Sans"/>
              </a:rPr>
              <a:t>Date: October 15, 2024</a:t>
            </a:r>
            <a:endParaRPr sz="1800">
              <a:solidFill>
                <a:srgbClr val="94A3B8"/>
              </a:solidFill>
              <a:latin typeface="Open Sans"/>
              <a:ea typeface="Open Sans"/>
              <a:cs typeface="Open Sans"/>
              <a:sym typeface="Open Sans"/>
            </a:endParaRPr>
          </a:p>
        </p:txBody>
      </p:sp>
      <p:sp>
        <p:nvSpPr>
          <p:cNvPr id="56" name="Google Shape;56;p13"/>
          <p:cNvSpPr/>
          <p:nvPr/>
        </p:nvSpPr>
        <p:spPr>
          <a:xfrm>
            <a:off x="3302000" y="3746500"/>
            <a:ext cx="2540100" cy="381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119" name="Shape 119"/>
        <p:cNvGrpSpPr/>
        <p:nvPr/>
      </p:nvGrpSpPr>
      <p:grpSpPr>
        <a:xfrm>
          <a:off x="0" y="0"/>
          <a:ext cx="0" cy="0"/>
          <a:chOff x="0" y="0"/>
          <a:chExt cx="0" cy="0"/>
        </a:xfrm>
      </p:grpSpPr>
      <p:sp>
        <p:nvSpPr>
          <p:cNvPr id="120" name="Google Shape;120;p22"/>
          <p:cNvSpPr txBox="1"/>
          <p:nvPr>
            <p:ph type="title"/>
          </p:nvPr>
        </p:nvSpPr>
        <p:spPr>
          <a:xfrm>
            <a:off x="311700" y="3463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FFFFFF"/>
                </a:solidFill>
                <a:latin typeface="Montserrat"/>
                <a:ea typeface="Montserrat"/>
                <a:cs typeface="Montserrat"/>
                <a:sym typeface="Montserrat"/>
              </a:rPr>
              <a:t>Recommended Next Steps</a:t>
            </a:r>
            <a:endParaRPr b="1" sz="3200">
              <a:solidFill>
                <a:srgbClr val="FFFFFF"/>
              </a:solidFill>
              <a:latin typeface="Montserrat"/>
              <a:ea typeface="Montserrat"/>
              <a:cs typeface="Montserrat"/>
              <a:sym typeface="Montserrat"/>
            </a:endParaRPr>
          </a:p>
        </p:txBody>
      </p:sp>
      <p:sp>
        <p:nvSpPr>
          <p:cNvPr id="121" name="Google Shape;121;p22"/>
          <p:cNvSpPr txBox="1"/>
          <p:nvPr>
            <p:ph idx="1" type="body"/>
          </p:nvPr>
        </p:nvSpPr>
        <p:spPr>
          <a:xfrm>
            <a:off x="317550" y="1017725"/>
            <a:ext cx="8508900" cy="368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rgbClr val="FFFFFF"/>
                </a:solidFill>
                <a:latin typeface="Open Sans"/>
                <a:ea typeface="Open Sans"/>
                <a:cs typeface="Open Sans"/>
                <a:sym typeface="Open Sans"/>
              </a:rPr>
              <a:t>1. Technical Deep-Dive Session</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   60-minute demo of Apex Global use cases</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2. Custom ROI Analysis</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   Tailored projection based on your operational data</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3. 90-Day Pilot Program</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   Target one high-impact workflow</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4. Reference Calls</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   Connect with Meridian Logistics &amp; peers</a:t>
            </a:r>
            <a:endParaRPr sz="1200">
              <a:solidFill>
                <a:srgbClr val="FFFFFF"/>
              </a:solidFill>
              <a:latin typeface="Open Sans"/>
              <a:ea typeface="Open Sans"/>
              <a:cs typeface="Open Sans"/>
              <a:sym typeface="Open Sans"/>
            </a:endParaRPr>
          </a:p>
          <a:p>
            <a:pPr indent="0" lvl="0" marL="0" rtl="0" algn="l">
              <a:spcBef>
                <a:spcPts val="1200"/>
              </a:spcBef>
              <a:spcAft>
                <a:spcPts val="0"/>
              </a:spcAft>
              <a:buNone/>
            </a:pPr>
            <a:r>
              <a:rPr lang="en-GB" sz="1200">
                <a:solidFill>
                  <a:srgbClr val="FFFFFF"/>
                </a:solidFill>
                <a:latin typeface="Open Sans"/>
                <a:ea typeface="Open Sans"/>
                <a:cs typeface="Open Sans"/>
                <a:sym typeface="Open Sans"/>
              </a:rPr>
              <a:t>5. Contract Discussion</a:t>
            </a:r>
            <a:endParaRPr sz="1200">
              <a:solidFill>
                <a:srgbClr val="FFFFFF"/>
              </a:solidFill>
              <a:latin typeface="Open Sans"/>
              <a:ea typeface="Open Sans"/>
              <a:cs typeface="Open Sans"/>
              <a:sym typeface="Open Sans"/>
            </a:endParaRPr>
          </a:p>
          <a:p>
            <a:pPr indent="0" lvl="0" marL="0" rtl="0" algn="l">
              <a:spcBef>
                <a:spcPts val="1200"/>
              </a:spcBef>
              <a:spcAft>
                <a:spcPts val="1200"/>
              </a:spcAft>
              <a:buNone/>
            </a:pPr>
            <a:r>
              <a:rPr lang="en-GB" sz="1200">
                <a:solidFill>
                  <a:srgbClr val="FFFFFF"/>
                </a:solidFill>
                <a:latin typeface="Open Sans"/>
                <a:ea typeface="Open Sans"/>
                <a:cs typeface="Open Sans"/>
                <a:sym typeface="Open Sans"/>
              </a:rPr>
              <a:t>   Customized pricing based on user count &amp; features</a:t>
            </a:r>
            <a:endParaRPr sz="1200">
              <a:solidFill>
                <a:srgbClr val="FFFFFF"/>
              </a:solidFill>
              <a:latin typeface="Open Sans"/>
              <a:ea typeface="Open Sans"/>
              <a:cs typeface="Open Sans"/>
              <a:sym typeface="Open Sans"/>
            </a:endParaRPr>
          </a:p>
        </p:txBody>
      </p:sp>
      <p:sp>
        <p:nvSpPr>
          <p:cNvPr id="122" name="Google Shape;122;p22"/>
          <p:cNvSpPr/>
          <p:nvPr/>
        </p:nvSpPr>
        <p:spPr>
          <a:xfrm>
            <a:off x="3301950" y="4799500"/>
            <a:ext cx="2540100" cy="381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Meeting Agenda</a:t>
            </a:r>
            <a:endParaRPr b="1" sz="3200">
              <a:solidFill>
                <a:srgbClr val="0F172A"/>
              </a:solidFill>
              <a:latin typeface="Montserrat"/>
              <a:ea typeface="Montserrat"/>
              <a:cs typeface="Montserrat"/>
              <a:sym typeface="Montserrat"/>
            </a:endParaRPr>
          </a:p>
        </p:txBody>
      </p:sp>
      <p:sp>
        <p:nvSpPr>
          <p:cNvPr id="62" name="Google Shape;62;p14"/>
          <p:cNvSpPr txBox="1"/>
          <p:nvPr>
            <p:ph idx="1" type="body"/>
          </p:nvPr>
        </p:nvSpPr>
        <p:spPr>
          <a:xfrm>
            <a:off x="311700" y="1152475"/>
            <a:ext cx="8508900" cy="381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700">
                <a:solidFill>
                  <a:srgbClr val="334155"/>
                </a:solidFill>
                <a:latin typeface="Open Sans"/>
                <a:ea typeface="Open Sans"/>
                <a:cs typeface="Open Sans"/>
                <a:sym typeface="Open Sans"/>
              </a:rPr>
              <a:t>Welcome &amp; Introductions</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Q3 2024 Performance Highlights</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Market Position &amp; Competitive Analysis</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Client Satisfaction Insights</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Product Roadmap: Q4 2024 &amp; Q1 2025</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Case Study: Meridian Logistics</a:t>
            </a:r>
            <a:endParaRPr sz="17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700">
                <a:solidFill>
                  <a:srgbClr val="334155"/>
                </a:solidFill>
                <a:latin typeface="Open Sans"/>
                <a:ea typeface="Open Sans"/>
                <a:cs typeface="Open Sans"/>
                <a:sym typeface="Open Sans"/>
              </a:rPr>
              <a:t>Executive Summary &amp; Key Takeaways</a:t>
            </a:r>
            <a:endParaRPr sz="17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700">
                <a:solidFill>
                  <a:srgbClr val="334155"/>
                </a:solidFill>
                <a:latin typeface="Open Sans"/>
                <a:ea typeface="Open Sans"/>
                <a:cs typeface="Open Sans"/>
                <a:sym typeface="Open Sans"/>
              </a:rPr>
              <a:t>Recommended Next Steps</a:t>
            </a:r>
            <a:endParaRPr sz="1700">
              <a:solidFill>
                <a:srgbClr val="334155"/>
              </a:solidFill>
              <a:latin typeface="Open Sans"/>
              <a:ea typeface="Open Sans"/>
              <a:cs typeface="Open Sans"/>
              <a:sym typeface="Open Sans"/>
            </a:endParaRPr>
          </a:p>
        </p:txBody>
      </p:sp>
      <p:sp>
        <p:nvSpPr>
          <p:cNvPr id="63" name="Google Shape;63;p14"/>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Q3 2024 Performance Highlights</a:t>
            </a:r>
            <a:endParaRPr b="1" sz="3200">
              <a:solidFill>
                <a:srgbClr val="0F172A"/>
              </a:solidFill>
              <a:latin typeface="Montserrat"/>
              <a:ea typeface="Montserrat"/>
              <a:cs typeface="Montserrat"/>
              <a:sym typeface="Montserrat"/>
            </a:endParaRPr>
          </a:p>
        </p:txBody>
      </p:sp>
      <p:sp>
        <p:nvSpPr>
          <p:cNvPr id="69" name="Google Shape;69;p15"/>
          <p:cNvSpPr txBox="1"/>
          <p:nvPr>
            <p:ph idx="1" type="body"/>
          </p:nvPr>
        </p:nvSpPr>
        <p:spPr>
          <a:xfrm>
            <a:off x="311700" y="1152475"/>
            <a:ext cx="5841900" cy="355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600">
                <a:solidFill>
                  <a:srgbClr val="334155"/>
                </a:solidFill>
                <a:latin typeface="Open Sans"/>
                <a:ea typeface="Open Sans"/>
                <a:cs typeface="Open Sans"/>
                <a:sym typeface="Open Sans"/>
              </a:rPr>
              <a:t>Revenue Growth: 34% QoQ (exceeded 28% target)</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Enterprise Automation: $12.4M in new business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Customer Acquisition Cost: Reduced by 28%</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Client Retention Rate: 94.3%</a:t>
            </a:r>
            <a:endParaRPr sz="16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600">
                <a:solidFill>
                  <a:srgbClr val="334155"/>
                </a:solidFill>
                <a:latin typeface="Open Sans"/>
                <a:ea typeface="Open Sans"/>
                <a:cs typeface="Open Sans"/>
                <a:sym typeface="Open Sans"/>
              </a:rPr>
              <a:t>Implementation Time: 4.2 weeks (vs. 8-week industry avg)</a:t>
            </a:r>
            <a:endParaRPr sz="1600">
              <a:solidFill>
                <a:srgbClr val="334155"/>
              </a:solidFill>
              <a:latin typeface="Open Sans"/>
              <a:ea typeface="Open Sans"/>
              <a:cs typeface="Open Sans"/>
              <a:sym typeface="Open Sans"/>
            </a:endParaRPr>
          </a:p>
        </p:txBody>
      </p:sp>
      <p:sp>
        <p:nvSpPr>
          <p:cNvPr id="70" name="Google Shape;70;p15"/>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1" name="Google Shape;71;p15"/>
          <p:cNvSpPr/>
          <p:nvPr/>
        </p:nvSpPr>
        <p:spPr>
          <a:xfrm>
            <a:off x="6604000" y="1651000"/>
            <a:ext cx="2159100" cy="1269900"/>
          </a:xfrm>
          <a:prstGeom prst="roundRect">
            <a:avLst>
              <a:gd fmla="val 16667" name="adj"/>
            </a:avLst>
          </a:prstGeom>
          <a:solidFill>
            <a:srgbClr val="F0FDFA"/>
          </a:solidFill>
          <a:ln cap="flat" cmpd="sng" w="25400">
            <a:solidFill>
              <a:srgbClr val="0D948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3200">
                <a:solidFill>
                  <a:srgbClr val="0D9488"/>
                </a:solidFill>
                <a:latin typeface="Montserrat"/>
                <a:ea typeface="Montserrat"/>
                <a:cs typeface="Montserrat"/>
                <a:sym typeface="Montserrat"/>
              </a:rPr>
              <a:t>34%</a:t>
            </a:r>
            <a:endParaRPr b="1" sz="3200">
              <a:solidFill>
                <a:srgbClr val="0D9488"/>
              </a:solidFill>
              <a:latin typeface="Montserrat"/>
              <a:ea typeface="Montserrat"/>
              <a:cs typeface="Montserrat"/>
              <a:sym typeface="Montserrat"/>
            </a:endParaRPr>
          </a:p>
          <a:p>
            <a:pPr indent="0" lvl="0" marL="0" rtl="0" algn="ctr">
              <a:spcBef>
                <a:spcPts val="0"/>
              </a:spcBef>
              <a:spcAft>
                <a:spcPts val="0"/>
              </a:spcAft>
              <a:buNone/>
            </a:pPr>
            <a:r>
              <a:rPr b="1" lang="en-GB" sz="3200">
                <a:solidFill>
                  <a:srgbClr val="0D9488"/>
                </a:solidFill>
                <a:latin typeface="Montserrat"/>
                <a:ea typeface="Montserrat"/>
                <a:cs typeface="Montserrat"/>
                <a:sym typeface="Montserrat"/>
              </a:rPr>
              <a:t>Growth</a:t>
            </a:r>
            <a:endParaRPr b="1" sz="3200">
              <a:solidFill>
                <a:srgbClr val="0D9488"/>
              </a:solidFill>
              <a:latin typeface="Montserrat"/>
              <a:ea typeface="Montserrat"/>
              <a:cs typeface="Montserrat"/>
              <a:sym typeface="Montserra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idx="1" type="body"/>
          </p:nvPr>
        </p:nvSpPr>
        <p:spPr>
          <a:xfrm>
            <a:off x="311700" y="1524000"/>
            <a:ext cx="4317900" cy="355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334155"/>
                </a:solidFill>
                <a:latin typeface="Open Sans"/>
                <a:ea typeface="Open Sans"/>
                <a:cs typeface="Open Sans"/>
                <a:sym typeface="Open Sans"/>
              </a:rPr>
              <a:t>Market Share</a:t>
            </a:r>
            <a:endParaRPr b="1"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Q3 2024: 18% (up from 12% in Q3 2023)</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Strengthened competitive positioning</a:t>
            </a:r>
            <a:endParaRPr sz="15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500">
                <a:solidFill>
                  <a:srgbClr val="334155"/>
                </a:solidFill>
                <a:latin typeface="Open Sans"/>
                <a:ea typeface="Open Sans"/>
                <a:cs typeface="Open Sans"/>
                <a:sym typeface="Open Sans"/>
              </a:rPr>
              <a:t>• Faster implementation = competitive advantage</a:t>
            </a:r>
            <a:endParaRPr sz="1500">
              <a:solidFill>
                <a:srgbClr val="334155"/>
              </a:solidFill>
              <a:latin typeface="Open Sans"/>
              <a:ea typeface="Open Sans"/>
              <a:cs typeface="Open Sans"/>
              <a:sym typeface="Open Sans"/>
            </a:endParaRPr>
          </a:p>
        </p:txBody>
      </p:sp>
      <p:sp>
        <p:nvSpPr>
          <p:cNvPr id="77" name="Google Shape;77;p16"/>
          <p:cNvSpPr txBox="1"/>
          <p:nvPr>
            <p:ph idx="2" type="body"/>
          </p:nvPr>
        </p:nvSpPr>
        <p:spPr>
          <a:xfrm>
            <a:off x="4699000" y="1524000"/>
            <a:ext cx="4317900" cy="355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334155"/>
                </a:solidFill>
                <a:latin typeface="Open Sans"/>
                <a:ea typeface="Open Sans"/>
                <a:cs typeface="Open Sans"/>
                <a:sym typeface="Open Sans"/>
              </a:rPr>
              <a:t>Key Differentiators</a:t>
            </a:r>
            <a:endParaRPr b="1"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Superior AI-driven automation</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4.2 weeks avg. implementation</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24/7 dedicated customer success</a:t>
            </a:r>
            <a:endParaRPr sz="15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500">
                <a:solidFill>
                  <a:srgbClr val="334155"/>
                </a:solidFill>
                <a:latin typeface="Open Sans"/>
                <a:ea typeface="Open Sans"/>
                <a:cs typeface="Open Sans"/>
                <a:sym typeface="Open Sans"/>
              </a:rPr>
              <a:t>• 200+ enterprise platform integrations</a:t>
            </a:r>
            <a:endParaRPr sz="1500">
              <a:solidFill>
                <a:srgbClr val="334155"/>
              </a:solidFill>
              <a:latin typeface="Open Sans"/>
              <a:ea typeface="Open Sans"/>
              <a:cs typeface="Open Sans"/>
              <a:sym typeface="Open Sans"/>
            </a:endParaRPr>
          </a:p>
        </p:txBody>
      </p:sp>
      <p:sp>
        <p:nvSpPr>
          <p:cNvPr id="78" name="Google Shape;78;p16"/>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9" name="Google Shape;79;p16"/>
          <p:cNvSpPr/>
          <p:nvPr/>
        </p:nvSpPr>
        <p:spPr>
          <a:xfrm>
            <a:off x="2051225" y="952500"/>
            <a:ext cx="2031900" cy="888900"/>
          </a:xfrm>
          <a:prstGeom prst="roundRect">
            <a:avLst>
              <a:gd fmla="val 16667" name="adj"/>
            </a:avLst>
          </a:prstGeom>
          <a:solidFill>
            <a:srgbClr val="F0FDFA"/>
          </a:solidFill>
          <a:ln cap="flat" cmpd="sng" w="25400">
            <a:solidFill>
              <a:srgbClr val="0D948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600">
                <a:solidFill>
                  <a:srgbClr val="0D9488"/>
                </a:solidFill>
                <a:latin typeface="Montserrat"/>
                <a:ea typeface="Montserrat"/>
                <a:cs typeface="Montserrat"/>
                <a:sym typeface="Montserrat"/>
              </a:rPr>
              <a:t>18%</a:t>
            </a:r>
            <a:endParaRPr b="1" sz="1600">
              <a:solidFill>
                <a:srgbClr val="0D9488"/>
              </a:solidFill>
              <a:latin typeface="Montserrat"/>
              <a:ea typeface="Montserrat"/>
              <a:cs typeface="Montserrat"/>
              <a:sym typeface="Montserrat"/>
            </a:endParaRPr>
          </a:p>
          <a:p>
            <a:pPr indent="0" lvl="0" marL="0" rtl="0" algn="ctr">
              <a:spcBef>
                <a:spcPts val="0"/>
              </a:spcBef>
              <a:spcAft>
                <a:spcPts val="0"/>
              </a:spcAft>
              <a:buNone/>
            </a:pPr>
            <a:r>
              <a:rPr b="1" lang="en-GB" sz="1600">
                <a:solidFill>
                  <a:srgbClr val="0D9488"/>
                </a:solidFill>
                <a:latin typeface="Montserrat"/>
                <a:ea typeface="Montserrat"/>
                <a:cs typeface="Montserrat"/>
                <a:sym typeface="Montserrat"/>
              </a:rPr>
              <a:t>Market</a:t>
            </a:r>
            <a:endParaRPr b="1" sz="1600">
              <a:solidFill>
                <a:srgbClr val="0D9488"/>
              </a:solidFill>
              <a:latin typeface="Montserrat"/>
              <a:ea typeface="Montserrat"/>
              <a:cs typeface="Montserrat"/>
              <a:sym typeface="Montserrat"/>
            </a:endParaRPr>
          </a:p>
          <a:p>
            <a:pPr indent="0" lvl="0" marL="0" rtl="0" algn="ctr">
              <a:spcBef>
                <a:spcPts val="0"/>
              </a:spcBef>
              <a:spcAft>
                <a:spcPts val="0"/>
              </a:spcAft>
              <a:buNone/>
            </a:pPr>
            <a:r>
              <a:rPr b="1" lang="en-GB" sz="1600">
                <a:solidFill>
                  <a:srgbClr val="0D9488"/>
                </a:solidFill>
                <a:latin typeface="Montserrat"/>
                <a:ea typeface="Montserrat"/>
                <a:cs typeface="Montserrat"/>
                <a:sym typeface="Montserrat"/>
              </a:rPr>
              <a:t>Share</a:t>
            </a:r>
            <a:endParaRPr b="1" sz="1600">
              <a:solidFill>
                <a:srgbClr val="0D9488"/>
              </a:solidFill>
              <a:latin typeface="Montserrat"/>
              <a:ea typeface="Montserrat"/>
              <a:cs typeface="Montserrat"/>
              <a:sym typeface="Montserra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Client Satisfaction Insights</a:t>
            </a:r>
            <a:endParaRPr b="1" sz="3200">
              <a:solidFill>
                <a:srgbClr val="0F172A"/>
              </a:solidFill>
              <a:latin typeface="Montserrat"/>
              <a:ea typeface="Montserrat"/>
              <a:cs typeface="Montserrat"/>
              <a:sym typeface="Montserrat"/>
            </a:endParaRPr>
          </a:p>
        </p:txBody>
      </p:sp>
      <p:sp>
        <p:nvSpPr>
          <p:cNvPr id="85" name="Google Shape;85;p17"/>
          <p:cNvSpPr txBox="1"/>
          <p:nvPr>
            <p:ph idx="1" type="body"/>
          </p:nvPr>
        </p:nvSpPr>
        <p:spPr>
          <a:xfrm>
            <a:off x="311700" y="1152475"/>
            <a:ext cx="5841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600">
                <a:solidFill>
                  <a:srgbClr val="334155"/>
                </a:solidFill>
                <a:latin typeface="Open Sans"/>
                <a:ea typeface="Open Sans"/>
                <a:cs typeface="Open Sans"/>
                <a:sym typeface="Open Sans"/>
              </a:rPr>
              <a:t>Net Promoter Score: 72 ("Excellent" category)</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600">
                <a:solidFill>
                  <a:srgbClr val="334155"/>
                </a:solidFill>
                <a:latin typeface="Open Sans"/>
                <a:ea typeface="Open Sans"/>
                <a:cs typeface="Open Sans"/>
                <a:sym typeface="Open Sans"/>
              </a:rPr>
              <a:t>Client Feedback:</a:t>
            </a:r>
            <a:endParaRPr b="1"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Intuitive UI with reduced training requirements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ROI realized within 90 days: 287% average return</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Proactive system updates and enhancements</a:t>
            </a:r>
            <a:endParaRPr sz="16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600">
                <a:solidFill>
                  <a:srgbClr val="334155"/>
                </a:solidFill>
                <a:latin typeface="Open Sans"/>
                <a:ea typeface="Open Sans"/>
                <a:cs typeface="Open Sans"/>
                <a:sym typeface="Open Sans"/>
              </a:rPr>
              <a:t>• Strong product-market fit: 94.3% retention</a:t>
            </a:r>
            <a:endParaRPr sz="1600">
              <a:solidFill>
                <a:srgbClr val="334155"/>
              </a:solidFill>
              <a:latin typeface="Open Sans"/>
              <a:ea typeface="Open Sans"/>
              <a:cs typeface="Open Sans"/>
              <a:sym typeface="Open Sans"/>
            </a:endParaRPr>
          </a:p>
        </p:txBody>
      </p:sp>
      <p:sp>
        <p:nvSpPr>
          <p:cNvPr id="86" name="Google Shape;86;p17"/>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7" name="Google Shape;87;p17"/>
          <p:cNvSpPr/>
          <p:nvPr/>
        </p:nvSpPr>
        <p:spPr>
          <a:xfrm>
            <a:off x="6604000" y="1778000"/>
            <a:ext cx="2031900" cy="1143000"/>
          </a:xfrm>
          <a:prstGeom prst="roundRect">
            <a:avLst>
              <a:gd fmla="val 16667" name="adj"/>
            </a:avLst>
          </a:prstGeom>
          <a:solidFill>
            <a:srgbClr val="F0FDFA"/>
          </a:solidFill>
          <a:ln cap="flat" cmpd="sng" w="25400">
            <a:solidFill>
              <a:srgbClr val="0D948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3200">
                <a:solidFill>
                  <a:srgbClr val="0D9488"/>
                </a:solidFill>
                <a:latin typeface="Montserrat"/>
                <a:ea typeface="Montserrat"/>
                <a:cs typeface="Montserrat"/>
                <a:sym typeface="Montserrat"/>
              </a:rPr>
              <a:t>NPS</a:t>
            </a:r>
            <a:endParaRPr b="1" sz="3200">
              <a:solidFill>
                <a:srgbClr val="0D9488"/>
              </a:solidFill>
              <a:latin typeface="Montserrat"/>
              <a:ea typeface="Montserrat"/>
              <a:cs typeface="Montserrat"/>
              <a:sym typeface="Montserrat"/>
            </a:endParaRPr>
          </a:p>
          <a:p>
            <a:pPr indent="0" lvl="0" marL="0" rtl="0" algn="ctr">
              <a:spcBef>
                <a:spcPts val="0"/>
              </a:spcBef>
              <a:spcAft>
                <a:spcPts val="0"/>
              </a:spcAft>
              <a:buNone/>
            </a:pPr>
            <a:r>
              <a:rPr b="1" lang="en-GB" sz="3200">
                <a:solidFill>
                  <a:srgbClr val="0D9488"/>
                </a:solidFill>
                <a:latin typeface="Montserrat"/>
                <a:ea typeface="Montserrat"/>
                <a:cs typeface="Montserrat"/>
                <a:sym typeface="Montserrat"/>
              </a:rPr>
              <a:t>72</a:t>
            </a:r>
            <a:endParaRPr b="1" sz="3200">
              <a:solidFill>
                <a:srgbClr val="0D9488"/>
              </a:solidFill>
              <a:latin typeface="Montserrat"/>
              <a:ea typeface="Montserrat"/>
              <a:cs typeface="Montserrat"/>
              <a:sym typeface="Montserra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Product Roadmap: Q4 2024 Releases</a:t>
            </a:r>
            <a:endParaRPr b="1" sz="3200">
              <a:solidFill>
                <a:srgbClr val="0F172A"/>
              </a:solidFill>
              <a:latin typeface="Montserrat"/>
              <a:ea typeface="Montserrat"/>
              <a:cs typeface="Montserrat"/>
              <a:sym typeface="Montserrat"/>
            </a:endParaRPr>
          </a:p>
        </p:txBody>
      </p:sp>
      <p:sp>
        <p:nvSpPr>
          <p:cNvPr id="93" name="Google Shape;93;p18"/>
          <p:cNvSpPr txBox="1"/>
          <p:nvPr>
            <p:ph idx="1" type="body"/>
          </p:nvPr>
        </p:nvSpPr>
        <p:spPr>
          <a:xfrm>
            <a:off x="311700" y="1152475"/>
            <a:ext cx="8508900" cy="368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334155"/>
                </a:solidFill>
                <a:latin typeface="Open Sans"/>
                <a:ea typeface="Open Sans"/>
                <a:cs typeface="Open Sans"/>
                <a:sym typeface="Open Sans"/>
              </a:rPr>
              <a:t>November 2024</a:t>
            </a:r>
            <a:endParaRPr b="1"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NexusAI Predictive Analytics</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ML-powered forecasting</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Predicts bottlenecks before they occur</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Optimizes resource allocation automatically</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500">
                <a:solidFill>
                  <a:srgbClr val="334155"/>
                </a:solidFill>
                <a:latin typeface="Open Sans"/>
                <a:ea typeface="Open Sans"/>
                <a:cs typeface="Open Sans"/>
                <a:sym typeface="Open Sans"/>
              </a:rPr>
              <a:t>December 2024</a:t>
            </a:r>
            <a:endParaRPr b="1"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Enhanced API Gateway + Mobile Command Center</a:t>
            </a:r>
            <a:endParaRPr sz="15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500">
                <a:solidFill>
                  <a:srgbClr val="334155"/>
                </a:solidFill>
                <a:latin typeface="Open Sans"/>
                <a:ea typeface="Open Sans"/>
                <a:cs typeface="Open Sans"/>
                <a:sym typeface="Open Sans"/>
              </a:rPr>
              <a:t>• Real-time bi-directional sync (SAP, Oracle, Salesforce)</a:t>
            </a:r>
            <a:endParaRPr sz="15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500">
                <a:solidFill>
                  <a:srgbClr val="334155"/>
                </a:solidFill>
                <a:latin typeface="Open Sans"/>
                <a:ea typeface="Open Sans"/>
                <a:cs typeface="Open Sans"/>
                <a:sym typeface="Open Sans"/>
              </a:rPr>
              <a:t>• Native iOS/Android apps for executives</a:t>
            </a:r>
            <a:endParaRPr sz="1500">
              <a:solidFill>
                <a:srgbClr val="334155"/>
              </a:solidFill>
              <a:latin typeface="Open Sans"/>
              <a:ea typeface="Open Sans"/>
              <a:cs typeface="Open Sans"/>
              <a:sym typeface="Open Sans"/>
            </a:endParaRPr>
          </a:p>
        </p:txBody>
      </p:sp>
      <p:sp>
        <p:nvSpPr>
          <p:cNvPr id="94" name="Google Shape;94;p18"/>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Product Roadmap: Q1 2025 Roadmap</a:t>
            </a:r>
            <a:endParaRPr b="1" sz="3200">
              <a:solidFill>
                <a:srgbClr val="0F172A"/>
              </a:solidFill>
              <a:latin typeface="Montserrat"/>
              <a:ea typeface="Montserrat"/>
              <a:cs typeface="Montserrat"/>
              <a:sym typeface="Montserrat"/>
            </a:endParaRPr>
          </a:p>
        </p:txBody>
      </p:sp>
      <p:sp>
        <p:nvSpPr>
          <p:cNvPr id="100" name="Google Shape;100;p19"/>
          <p:cNvSpPr txBox="1"/>
          <p:nvPr>
            <p:ph idx="1" type="body"/>
          </p:nvPr>
        </p:nvSpPr>
        <p:spPr>
          <a:xfrm>
            <a:off x="317550" y="1386825"/>
            <a:ext cx="8508900" cy="368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1600">
                <a:solidFill>
                  <a:srgbClr val="334155"/>
                </a:solidFill>
                <a:latin typeface="Open Sans"/>
                <a:ea typeface="Open Sans"/>
                <a:cs typeface="Open Sans"/>
                <a:sym typeface="Open Sans"/>
              </a:rPr>
              <a:t>January 2025</a:t>
            </a:r>
            <a:endParaRPr b="1"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Voice-Activated Workflow Controls </a:t>
            </a:r>
            <a:r>
              <a:rPr lang="en-GB" sz="1600">
                <a:solidFill>
                  <a:srgbClr val="334155"/>
                </a:solidFill>
                <a:latin typeface="Open Sans"/>
                <a:ea typeface="Open Sans"/>
                <a:cs typeface="Open Sans"/>
                <a:sym typeface="Open Sans"/>
              </a:rPr>
              <a:t>• </a:t>
            </a:r>
            <a:r>
              <a:rPr lang="en-GB" sz="1600">
                <a:solidFill>
                  <a:srgbClr val="334155"/>
                </a:solidFill>
                <a:latin typeface="Open Sans"/>
                <a:ea typeface="Open Sans"/>
                <a:cs typeface="Open Sans"/>
                <a:sym typeface="Open Sans"/>
              </a:rPr>
              <a:t>Natural language processing • Initiate workflows via voice commands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600">
                <a:solidFill>
                  <a:srgbClr val="334155"/>
                </a:solidFill>
                <a:latin typeface="Open Sans"/>
                <a:ea typeface="Open Sans"/>
                <a:cs typeface="Open Sans"/>
                <a:sym typeface="Open Sans"/>
              </a:rPr>
              <a:t>February 2025</a:t>
            </a:r>
            <a:endParaRPr b="1"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Blockchain Audit Trail • Immutable ledger for compliance • Enhanced audit capabilities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600">
                <a:solidFill>
                  <a:srgbClr val="334155"/>
                </a:solidFill>
                <a:latin typeface="Open Sans"/>
                <a:ea typeface="Open Sans"/>
                <a:cs typeface="Open Sans"/>
                <a:sym typeface="Open Sans"/>
              </a:rPr>
              <a:t>March 2025</a:t>
            </a:r>
            <a:endParaRPr b="1" sz="16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600">
                <a:solidFill>
                  <a:srgbClr val="334155"/>
                </a:solidFill>
                <a:latin typeface="Open Sans"/>
                <a:ea typeface="Open Sans"/>
                <a:cs typeface="Open Sans"/>
                <a:sym typeface="Open Sans"/>
              </a:rPr>
              <a:t>Advanced Data Visualization Suite • Interactive dashboards • Customizable KPI tracking</a:t>
            </a:r>
            <a:endParaRPr sz="1600">
              <a:solidFill>
                <a:srgbClr val="334155"/>
              </a:solidFill>
              <a:latin typeface="Open Sans"/>
              <a:ea typeface="Open Sans"/>
              <a:cs typeface="Open Sans"/>
              <a:sym typeface="Open Sans"/>
            </a:endParaRPr>
          </a:p>
        </p:txBody>
      </p:sp>
      <p:sp>
        <p:nvSpPr>
          <p:cNvPr id="101" name="Google Shape;101;p19"/>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solidFill>
                  <a:srgbClr val="0F172A"/>
                </a:solidFill>
                <a:latin typeface="Montserrat"/>
                <a:ea typeface="Montserrat"/>
                <a:cs typeface="Montserrat"/>
                <a:sym typeface="Montserrat"/>
              </a:rPr>
              <a:t>Case Study: Meridian Logistics Transformation</a:t>
            </a:r>
            <a:endParaRPr b="1" sz="3000">
              <a:solidFill>
                <a:srgbClr val="0F172A"/>
              </a:solidFill>
              <a:latin typeface="Montserrat"/>
              <a:ea typeface="Montserrat"/>
              <a:cs typeface="Montserrat"/>
              <a:sym typeface="Montserrat"/>
            </a:endParaRPr>
          </a:p>
        </p:txBody>
      </p:sp>
      <p:sp>
        <p:nvSpPr>
          <p:cNvPr id="107" name="Google Shape;107;p20"/>
          <p:cNvSpPr txBox="1"/>
          <p:nvPr>
            <p:ph idx="1" type="body"/>
          </p:nvPr>
        </p:nvSpPr>
        <p:spPr>
          <a:xfrm>
            <a:off x="317550" y="1436175"/>
            <a:ext cx="8508900" cy="355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600">
                <a:solidFill>
                  <a:srgbClr val="334155"/>
                </a:solidFill>
                <a:latin typeface="Open Sans"/>
                <a:ea typeface="Open Sans"/>
                <a:cs typeface="Open Sans"/>
                <a:sym typeface="Open Sans"/>
              </a:rPr>
              <a:t>Global supply chain | 34 countries | $2.8B revenue</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600">
                <a:solidFill>
                  <a:srgbClr val="334155"/>
                </a:solidFill>
                <a:latin typeface="Open Sans"/>
                <a:ea typeface="Open Sans"/>
                <a:cs typeface="Open Sans"/>
                <a:sym typeface="Open Sans"/>
              </a:rPr>
              <a:t>CHALLENGE</a:t>
            </a:r>
            <a:endParaRPr b="1"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14 manual handoffs, 23-day PO processing, 8% error rate</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Fragmented legacy systems across 6 departments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b="1" lang="en-GB" sz="1600">
                <a:solidFill>
                  <a:srgbClr val="334155"/>
                </a:solidFill>
                <a:latin typeface="Open Sans"/>
                <a:ea typeface="Open Sans"/>
                <a:cs typeface="Open Sans"/>
                <a:sym typeface="Open Sans"/>
              </a:rPr>
              <a:t>SOLUTION</a:t>
            </a:r>
            <a:endParaRPr b="1"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Intelligent document processing (OCR + NLP)</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End-to-end workflow automation with AI-powered routing</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Real-time analytics dashboard for full visibility</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RESULTS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Processing time reduced from 23 days to 3 days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 Error rate dropped from 8% to under 1%</a:t>
            </a:r>
            <a:endParaRPr sz="16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600">
                <a:solidFill>
                  <a:srgbClr val="334155"/>
                </a:solidFill>
                <a:latin typeface="Open Sans"/>
                <a:ea typeface="Open Sans"/>
                <a:cs typeface="Open Sans"/>
                <a:sym typeface="Open Sans"/>
              </a:rPr>
              <a:t>• $4.2M annual cost savings achieved</a:t>
            </a:r>
            <a:endParaRPr sz="1600">
              <a:solidFill>
                <a:srgbClr val="334155"/>
              </a:solidFill>
              <a:latin typeface="Open Sans"/>
              <a:ea typeface="Open Sans"/>
              <a:cs typeface="Open Sans"/>
              <a:sym typeface="Open Sans"/>
            </a:endParaRPr>
          </a:p>
        </p:txBody>
      </p:sp>
      <p:sp>
        <p:nvSpPr>
          <p:cNvPr id="108" name="Google Shape;108;p20"/>
          <p:cNvSpPr/>
          <p:nvPr/>
        </p:nvSpPr>
        <p:spPr>
          <a:xfrm>
            <a:off x="444500" y="1436175"/>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200">
                <a:solidFill>
                  <a:srgbClr val="0F172A"/>
                </a:solidFill>
                <a:latin typeface="Montserrat"/>
                <a:ea typeface="Montserrat"/>
                <a:cs typeface="Montserrat"/>
                <a:sym typeface="Montserrat"/>
              </a:rPr>
              <a:t>Executive Summary &amp; Key Takeaways</a:t>
            </a:r>
            <a:endParaRPr b="1" sz="3200">
              <a:solidFill>
                <a:srgbClr val="0F172A"/>
              </a:solidFill>
              <a:latin typeface="Montserrat"/>
              <a:ea typeface="Montserrat"/>
              <a:cs typeface="Montserrat"/>
              <a:sym typeface="Montserrat"/>
            </a:endParaRPr>
          </a:p>
        </p:txBody>
      </p:sp>
      <p:sp>
        <p:nvSpPr>
          <p:cNvPr id="114" name="Google Shape;114;p21"/>
          <p:cNvSpPr txBox="1"/>
          <p:nvPr>
            <p:ph idx="1" type="body"/>
          </p:nvPr>
        </p:nvSpPr>
        <p:spPr>
          <a:xfrm>
            <a:off x="311700" y="1152475"/>
            <a:ext cx="8508900" cy="368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600">
                <a:solidFill>
                  <a:srgbClr val="334155"/>
                </a:solidFill>
                <a:latin typeface="Open Sans"/>
                <a:ea typeface="Open Sans"/>
                <a:cs typeface="Open Sans"/>
                <a:sym typeface="Open Sans"/>
              </a:rPr>
              <a:t>Q3 2024 demonstrated exceptional growth and market leadership:</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1. Revenue growth of 34% — outpacing 12% industry average</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2. Customer acquisition costs reduced by 28%</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3. Product roadmap aligned with enterprise automation needs</a:t>
            </a:r>
            <a:endParaRPr sz="1600">
              <a:solidFill>
                <a:srgbClr val="334155"/>
              </a:solidFill>
              <a:latin typeface="Open Sans"/>
              <a:ea typeface="Open Sans"/>
              <a:cs typeface="Open Sans"/>
              <a:sym typeface="Open Sans"/>
            </a:endParaRPr>
          </a:p>
          <a:p>
            <a:pPr indent="0" lvl="0" marL="0" rtl="0" algn="l">
              <a:spcBef>
                <a:spcPts val="1200"/>
              </a:spcBef>
              <a:spcAft>
                <a:spcPts val="0"/>
              </a:spcAft>
              <a:buNone/>
            </a:pPr>
            <a:r>
              <a:rPr lang="en-GB" sz="1600">
                <a:solidFill>
                  <a:srgbClr val="334155"/>
                </a:solidFill>
                <a:latin typeface="Open Sans"/>
                <a:ea typeface="Open Sans"/>
                <a:cs typeface="Open Sans"/>
                <a:sym typeface="Open Sans"/>
              </a:rPr>
              <a:t>4. 94.3% client retention reflects strong product-market fit</a:t>
            </a:r>
            <a:endParaRPr sz="1600">
              <a:solidFill>
                <a:srgbClr val="334155"/>
              </a:solidFill>
              <a:latin typeface="Open Sans"/>
              <a:ea typeface="Open Sans"/>
              <a:cs typeface="Open Sans"/>
              <a:sym typeface="Open Sans"/>
            </a:endParaRPr>
          </a:p>
          <a:p>
            <a:pPr indent="0" lvl="0" marL="0" rtl="0" algn="l">
              <a:spcBef>
                <a:spcPts val="1200"/>
              </a:spcBef>
              <a:spcAft>
                <a:spcPts val="1200"/>
              </a:spcAft>
              <a:buNone/>
            </a:pPr>
            <a:r>
              <a:rPr lang="en-GB" sz="1600">
                <a:solidFill>
                  <a:srgbClr val="334155"/>
                </a:solidFill>
                <a:latin typeface="Open Sans"/>
                <a:ea typeface="Open Sans"/>
                <a:cs typeface="Open Sans"/>
                <a:sym typeface="Open Sans"/>
              </a:rPr>
              <a:t>5. 4.2-week implementation creates sustainable competitive advantage</a:t>
            </a:r>
            <a:endParaRPr sz="1600">
              <a:solidFill>
                <a:srgbClr val="334155"/>
              </a:solidFill>
              <a:latin typeface="Open Sans"/>
              <a:ea typeface="Open Sans"/>
              <a:cs typeface="Open Sans"/>
              <a:sym typeface="Open Sans"/>
            </a:endParaRPr>
          </a:p>
        </p:txBody>
      </p:sp>
      <p:sp>
        <p:nvSpPr>
          <p:cNvPr id="115" name="Google Shape;115;p21"/>
          <p:cNvSpPr/>
          <p:nvPr/>
        </p:nvSpPr>
        <p:spPr>
          <a:xfrm>
            <a:off x="444500" y="952500"/>
            <a:ext cx="762000" cy="50700"/>
          </a:xfrm>
          <a:prstGeom prst="rect">
            <a:avLst/>
          </a:prstGeom>
          <a:solidFill>
            <a:srgbClr val="0D948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