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charts/chart1.xml" ContentType="application/vnd.openxmlformats-officedocument.drawingml.chart+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notesMasterIdLst>
    <p:notesMasterId r:id="rId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200" b="0" i="0" u="none" strike="noStrike">
                <a:solidFill>
                  <a:srgbClr val="1A1A2E"/>
                </a:solidFill>
                <a:latin typeface="Arial"/>
              </a:defRPr>
            </a:pPr>
            <a:r>
              <a:rPr sz="1200" b="0" i="0" u="none" strike="noStrike">
                <a:solidFill>
                  <a:srgbClr val="1A1A2E"/>
                </a:solidFill>
                <a:latin typeface="Arial"/>
              </a:rPr>
              <a:t>Weekly View Trends</a:t>
            </a:r>
          </a:p>
        </c:rich>
      </c:tx>
      <c:layout/>
      <c:overlay val="0"/>
    </c:title>
    <c:autoTitleDeleted val="0"/>
    <c:plotArea>
      <c:layout/>
      <c:lineChart>
        <c:varyColors val="0"/>
        <c:ser>
          <c:idx val="0"/>
          <c:order val="0"/>
          <c:tx>
            <c:strRef>
              <c:f>Sheet1!$B$1</c:f>
              <c:strCache>
                <c:ptCount val="1"/>
                <c:pt idx="0">
                  <c:v>Weekly Views</c:v>
                </c:pt>
              </c:strCache>
            </c:strRef>
          </c:tx>
          <c:spPr>
            <a:solidFill>
              <a:srgbClr val="E94560"/>
            </a:solidFill>
            <a:ln w="25400" cap="flat">
              <a:solidFill>
                <a:srgbClr val="E94560"/>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8"/>
            <c:spPr>
              <a:solidFill>
                <a:srgbClr val="E94560"/>
              </a:solidFill>
              <a:ln w="9525" cap="flat">
                <a:solidFill>
                  <a:srgbClr val="E94560"/>
                </a:solidFill>
                <a:prstDash val="solid"/>
                <a:round/>
              </a:ln>
              <a:effectLst/>
            </c:spPr>
          </c:marker>
          <c:cat>
            <c:multiLvlStrRef>
              <c:f>Sheet1!$A$2:$A$6</c:f>
              <c:multiLvlStrCache>
                <c:ptCount val="5"/>
                <c:lvl>
                  <c:pt idx="0">
                    <c:v>Apr 19</c:v>
                  </c:pt>
                  <c:pt idx="1">
                    <c:v>Apr 26</c:v>
                  </c:pt>
                  <c:pt idx="2">
                    <c:v>May 3</c:v>
                  </c:pt>
                  <c:pt idx="3">
                    <c:v>May 10</c:v>
                  </c:pt>
                  <c:pt idx="4">
                    <c:v>May 17</c:v>
                  </c:pt>
                </c:lvl>
              </c:multiLvlStrCache>
            </c:multiLvlStrRef>
          </c:cat>
          <c:val>
            <c:numRef>
              <c:f>Sheet1!$B$2:$B$6</c:f>
              <c:numCache>
                <c:formatCode>General</c:formatCode>
                <c:ptCount val="5"/>
                <c:pt idx="0">
                  <c:v>756</c:v>
                </c:pt>
                <c:pt idx="1">
                  <c:v>1164</c:v>
                </c:pt>
                <c:pt idx="2">
                  <c:v>1070</c:v>
                </c:pt>
                <c:pt idx="3">
                  <c:v>1324</c:v>
                </c:pt>
                <c:pt idx="4">
                  <c:v>232</c:v>
                </c:pt>
              </c:numCache>
            </c:numRef>
          </c:val>
          <c:smooth val="0"/>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4F6F7"/>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0" y="2286000"/>
            <a:ext cx="9144000" cy="457200"/>
          </a:xfrm>
          <a:prstGeom prst="rect">
            <a:avLst/>
          </a:prstGeom>
          <a:noFill/>
          <a:ln/>
        </p:spPr>
        <p:txBody>
          <a:bodyPr wrap="square" rtlCol="0" anchor="ctr"/>
          <a:lstStyle/>
          <a:p>
            <a:pPr algn="ctr" indent="0" marL="0">
              <a:buNone/>
            </a:pPr>
            <a:r>
              <a:rPr lang="en-US" sz="1800" b="1" dirty="0">
                <a:solidFill>
                  <a:srgbClr val="E94560"/>
                </a:solidFill>
              </a:rPr>
              <a:t>Marketing Analytics</a:t>
            </a:r>
            <a:endParaRPr lang="en-US" sz="1800" dirty="0"/>
          </a:p>
        </p:txBody>
      </p:sp>
      <p:sp>
        <p:nvSpPr>
          <p:cNvPr id="3" name="Text 1"/>
          <p:cNvSpPr/>
          <p:nvPr/>
        </p:nvSpPr>
        <p:spPr>
          <a:xfrm>
            <a:off x="0" y="2743200"/>
            <a:ext cx="9144000" cy="914400"/>
          </a:xfrm>
          <a:prstGeom prst="rect">
            <a:avLst/>
          </a:prstGeom>
          <a:noFill/>
          <a:ln/>
        </p:spPr>
        <p:txBody>
          <a:bodyPr wrap="square" rtlCol="0" anchor="ctr"/>
          <a:lstStyle/>
          <a:p>
            <a:pPr algn="ctr" indent="0" marL="0">
              <a:buNone/>
            </a:pPr>
            <a:r>
              <a:rPr lang="en-US" sz="3600" b="1" dirty="0">
                <a:solidFill>
                  <a:srgbClr val="FFFFFF"/>
                </a:solidFill>
              </a:rPr>
              <a:t>Monthly Performance Report</a:t>
            </a:r>
            <a:endParaRPr lang="en-US" sz="3600" dirty="0"/>
          </a:p>
        </p:txBody>
      </p:sp>
      <p:sp>
        <p:nvSpPr>
          <p:cNvPr id="4" name="Shape 2"/>
          <p:cNvSpPr/>
          <p:nvPr/>
        </p:nvSpPr>
        <p:spPr>
          <a:xfrm>
            <a:off x="4114800" y="3840480"/>
            <a:ext cx="1371600" cy="45720"/>
          </a:xfrm>
          <a:prstGeom prst="rect">
            <a:avLst/>
          </a:prstGeom>
          <a:solidFill>
            <a:srgbClr val="E94560"/>
          </a:solidFill>
          <a:ln/>
        </p:spPr>
      </p:sp>
      <p:sp>
        <p:nvSpPr>
          <p:cNvPr id="5" name="Text 3"/>
          <p:cNvSpPr/>
          <p:nvPr/>
        </p:nvSpPr>
        <p:spPr>
          <a:xfrm>
            <a:off x="0" y="4114800"/>
            <a:ext cx="9144000" cy="365760"/>
          </a:xfrm>
          <a:prstGeom prst="rect">
            <a:avLst/>
          </a:prstGeom>
          <a:noFill/>
          <a:ln/>
        </p:spPr>
        <p:txBody>
          <a:bodyPr wrap="square" rtlCol="0" anchor="ctr"/>
          <a:lstStyle/>
          <a:p>
            <a:pPr algn="ctr" indent="0" marL="0">
              <a:buNone/>
            </a:pPr>
            <a:r>
              <a:rPr lang="en-US" sz="1400" dirty="0">
                <a:solidFill>
                  <a:srgbClr val="A0A0A0"/>
                </a:solidFill>
              </a:rPr>
              <a:t>April 19 - May 17, 2026</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2286000" cy="5143500"/>
          </a:xfrm>
          <a:prstGeom prst="rect">
            <a:avLst/>
          </a:prstGeom>
          <a:solidFill>
            <a:srgbClr val="1A1A2E"/>
          </a:solidFill>
          <a:ln/>
        </p:spPr>
      </p:sp>
      <p:sp>
        <p:nvSpPr>
          <p:cNvPr id="3" name="Text 1"/>
          <p:cNvSpPr/>
          <p:nvPr/>
        </p:nvSpPr>
        <p:spPr>
          <a:xfrm>
            <a:off x="274320" y="1828800"/>
            <a:ext cx="1828800" cy="914400"/>
          </a:xfrm>
          <a:prstGeom prst="rect">
            <a:avLst/>
          </a:prstGeom>
          <a:noFill/>
          <a:ln/>
        </p:spPr>
        <p:txBody>
          <a:bodyPr wrap="square" rtlCol="0" anchor="ctr"/>
          <a:lstStyle/>
          <a:p>
            <a:pPr indent="0" marL="0">
              <a:buNone/>
            </a:pPr>
            <a:r>
              <a:rPr lang="en-US" sz="2200" b="1" dirty="0">
                <a:solidFill>
                  <a:srgbClr val="FFFFFF"/>
                </a:solidFill>
              </a:rPr>
              <a:t>Executive Summary</a:t>
            </a:r>
            <a:endParaRPr lang="en-US" sz="2200" dirty="0"/>
          </a:p>
        </p:txBody>
      </p:sp>
      <p:sp>
        <p:nvSpPr>
          <p:cNvPr id="4" name="Shape 2"/>
          <p:cNvSpPr/>
          <p:nvPr/>
        </p:nvSpPr>
        <p:spPr>
          <a:xfrm>
            <a:off x="274320" y="2926080"/>
            <a:ext cx="731520" cy="45720"/>
          </a:xfrm>
          <a:prstGeom prst="rect">
            <a:avLst/>
          </a:prstGeom>
          <a:solidFill>
            <a:srgbClr val="E94560"/>
          </a:solidFill>
          <a:ln/>
        </p:spPr>
      </p:sp>
      <p:sp>
        <p:nvSpPr>
          <p:cNvPr id="5" name="Text 3"/>
          <p:cNvSpPr/>
          <p:nvPr/>
        </p:nvSpPr>
        <p:spPr>
          <a:xfrm>
            <a:off x="274320" y="3108960"/>
            <a:ext cx="1828800" cy="914400"/>
          </a:xfrm>
          <a:prstGeom prst="rect">
            <a:avLst/>
          </a:prstGeom>
          <a:noFill/>
          <a:ln/>
        </p:spPr>
        <p:txBody>
          <a:bodyPr wrap="square" rtlCol="0" anchor="ctr"/>
          <a:lstStyle/>
          <a:p>
            <a:pPr indent="0" marL="0">
              <a:buNone/>
            </a:pPr>
            <a:r>
              <a:rPr lang="en-US" sz="1000" dirty="0">
                <a:solidFill>
                  <a:srgbClr val="A0A0A0"/>
                </a:solidFill>
              </a:rPr>
              <a:t>Channel performance overview and key insights</a:t>
            </a:r>
            <a:endParaRPr lang="en-US" sz="1000" dirty="0"/>
          </a:p>
        </p:txBody>
      </p:sp>
      <p:sp>
        <p:nvSpPr>
          <p:cNvPr id="6" name="Text 4"/>
          <p:cNvSpPr/>
          <p:nvPr/>
        </p:nvSpPr>
        <p:spPr>
          <a:xfrm>
            <a:off x="2560320" y="731520"/>
            <a:ext cx="6400800" cy="1097280"/>
          </a:xfrm>
          <a:prstGeom prst="rect">
            <a:avLst/>
          </a:prstGeom>
          <a:noFill/>
          <a:ln/>
        </p:spPr>
        <p:txBody>
          <a:bodyPr wrap="square" rtlCol="0" anchor="ctr"/>
          <a:lstStyle/>
          <a:p>
            <a:pPr algn="just" indent="0" marL="0">
              <a:buNone/>
            </a:pPr>
            <a:r>
              <a:rPr lang="en-US" sz="1100" dirty="0">
                <a:solidFill>
                  <a:srgbClr val="333333"/>
                </a:solidFill>
              </a:rPr>
              <a:t>During the April 19 - May 17 reporting period, the channel demonstrated strong growth momentum with total views reaching 4,546 and watch time accumulating to 53.9 hours. The channel attracted 23 new subscribers while generating 31,571 impressions across the content library. Weekly view trends show a remarkable 75.1% growth from the beginning to peak period, indicating effective content distribution and audience engagement strategies.</a:t>
            </a:r>
            <a:endParaRPr lang="en-US" sz="1100" dirty="0"/>
          </a:p>
        </p:txBody>
      </p:sp>
      <p:sp>
        <p:nvSpPr>
          <p:cNvPr id="7" name="Text 5"/>
          <p:cNvSpPr/>
          <p:nvPr/>
        </p:nvSpPr>
        <p:spPr>
          <a:xfrm>
            <a:off x="2560320" y="1920240"/>
            <a:ext cx="6400800" cy="1280160"/>
          </a:xfrm>
          <a:prstGeom prst="rect">
            <a:avLst/>
          </a:prstGeom>
          <a:noFill/>
          <a:ln/>
        </p:spPr>
        <p:txBody>
          <a:bodyPr wrap="square" rtlCol="0" anchor="ctr"/>
          <a:lstStyle/>
          <a:p>
            <a:pPr algn="just" indent="0" marL="0">
              <a:buNone/>
            </a:pPr>
            <a:r>
              <a:rPr lang="en-US" sz="1100" dirty="0">
                <a:solidFill>
                  <a:srgbClr val="333333"/>
                </a:solidFill>
              </a:rPr>
              <a:t>Content performance reveals a clear winner in "AI Addon Wrote My Entire Blog Post Inside Google Docs" which captured 617 views—the highest individual video performance. Following closely, the business analyst AI workflow video contributed 394 views with exceptional watch time of 16.2 hours. The Google Sheets addon content also performed strongly with 343 views, demonstrating that productivity-focused AI tools resonate deeply with the target audience.</a:t>
            </a:r>
            <a:endParaRPr lang="en-US" sz="1100" dirty="0"/>
          </a:p>
        </p:txBody>
      </p:sp>
      <p:sp>
        <p:nvSpPr>
          <p:cNvPr id="8" name="Text 6"/>
          <p:cNvSpPr/>
          <p:nvPr/>
        </p:nvSpPr>
        <p:spPr>
          <a:xfrm>
            <a:off x="2560320" y="3291840"/>
            <a:ext cx="6400800" cy="1097280"/>
          </a:xfrm>
          <a:prstGeom prst="rect">
            <a:avLst/>
          </a:prstGeom>
          <a:noFill/>
          <a:ln/>
        </p:spPr>
        <p:txBody>
          <a:bodyPr wrap="square" rtlCol="0" anchor="ctr"/>
          <a:lstStyle/>
          <a:p>
            <a:pPr algn="just" indent="0" marL="0">
              <a:buNone/>
            </a:pPr>
            <a:r>
              <a:rPr lang="en-US" sz="1100" dirty="0">
                <a:solidFill>
                  <a:srgbClr val="333333"/>
                </a:solidFill>
              </a:rPr>
              <a:t>Click-through rate analysis reveals opportunities for optimization. While the overall CTR stands at 3.18%, certain videos achieved exceptional rates up to 20%, indicating strong thumbnail and title combinations when aligned with viewer intent. The data suggests doubling down on Google Workspace AI agent content while refining thumbnails for evergreen Excel tutorial videos to improve discoverability and engagement.</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1A1A2E"/>
          </a:solidFill>
          <a:ln/>
        </p:spPr>
      </p:sp>
      <p:sp>
        <p:nvSpPr>
          <p:cNvPr id="3" name="Text 1"/>
          <p:cNvSpPr/>
          <p:nvPr/>
        </p:nvSpPr>
        <p:spPr>
          <a:xfrm>
            <a:off x="457200" y="365760"/>
            <a:ext cx="8229600" cy="548640"/>
          </a:xfrm>
          <a:prstGeom prst="rect">
            <a:avLst/>
          </a:prstGeom>
          <a:noFill/>
          <a:ln/>
        </p:spPr>
        <p:txBody>
          <a:bodyPr wrap="square" rtlCol="0" anchor="ctr"/>
          <a:lstStyle/>
          <a:p>
            <a:pPr indent="0" marL="0">
              <a:buNone/>
            </a:pPr>
            <a:r>
              <a:rPr lang="en-US" sz="2200" b="1" dirty="0">
                <a:solidFill>
                  <a:srgbClr val="FFFFFF"/>
                </a:solidFill>
              </a:rPr>
              <a:t>Key Performance Metrics</a:t>
            </a:r>
            <a:endParaRPr lang="en-US" sz="2200" dirty="0"/>
          </a:p>
        </p:txBody>
      </p:sp>
      <p:sp>
        <p:nvSpPr>
          <p:cNvPr id="4" name="Shape 2"/>
          <p:cNvSpPr/>
          <p:nvPr/>
        </p:nvSpPr>
        <p:spPr>
          <a:xfrm>
            <a:off x="457200" y="1463040"/>
            <a:ext cx="1920240" cy="1188720"/>
          </a:xfrm>
          <a:prstGeom prst="rect">
            <a:avLst/>
          </a:prstGeom>
          <a:solidFill>
            <a:srgbClr val="FFFFFF"/>
          </a:solidFill>
          <a:ln w="12700">
            <a:solidFill>
              <a:srgbClr val="E0E0E0"/>
            </a:solidFill>
            <a:prstDash val="solid"/>
          </a:ln>
        </p:spPr>
      </p:sp>
      <p:sp>
        <p:nvSpPr>
          <p:cNvPr id="5" name="Text 3"/>
          <p:cNvSpPr/>
          <p:nvPr/>
        </p:nvSpPr>
        <p:spPr>
          <a:xfrm>
            <a:off x="457200" y="1645920"/>
            <a:ext cx="1920240" cy="457200"/>
          </a:xfrm>
          <a:prstGeom prst="rect">
            <a:avLst/>
          </a:prstGeom>
          <a:noFill/>
          <a:ln/>
        </p:spPr>
        <p:txBody>
          <a:bodyPr wrap="square" rtlCol="0" anchor="ctr"/>
          <a:lstStyle/>
          <a:p>
            <a:pPr algn="ctr" indent="0" marL="0">
              <a:buNone/>
            </a:pPr>
            <a:r>
              <a:rPr lang="en-US" sz="2800" b="1" dirty="0">
                <a:solidFill>
                  <a:srgbClr val="E94560"/>
                </a:solidFill>
              </a:rPr>
              <a:t>4,546</a:t>
            </a:r>
            <a:endParaRPr lang="en-US" sz="2800" dirty="0"/>
          </a:p>
        </p:txBody>
      </p:sp>
      <p:sp>
        <p:nvSpPr>
          <p:cNvPr id="6" name="Text 4"/>
          <p:cNvSpPr/>
          <p:nvPr/>
        </p:nvSpPr>
        <p:spPr>
          <a:xfrm>
            <a:off x="457200" y="2148840"/>
            <a:ext cx="1920240" cy="228600"/>
          </a:xfrm>
          <a:prstGeom prst="rect">
            <a:avLst/>
          </a:prstGeom>
          <a:noFill/>
          <a:ln/>
        </p:spPr>
        <p:txBody>
          <a:bodyPr wrap="square" rtlCol="0" anchor="ctr"/>
          <a:lstStyle/>
          <a:p>
            <a:pPr algn="ctr" indent="0" marL="0">
              <a:buNone/>
            </a:pPr>
            <a:r>
              <a:rPr lang="en-US" sz="1000" dirty="0">
                <a:solidFill>
                  <a:srgbClr val="666666"/>
                </a:solidFill>
              </a:rPr>
              <a:t>Total Views</a:t>
            </a:r>
            <a:endParaRPr lang="en-US" sz="1000" dirty="0"/>
          </a:p>
        </p:txBody>
      </p:sp>
      <p:sp>
        <p:nvSpPr>
          <p:cNvPr id="7" name="Text 5"/>
          <p:cNvSpPr/>
          <p:nvPr/>
        </p:nvSpPr>
        <p:spPr>
          <a:xfrm>
            <a:off x="457200" y="2377440"/>
            <a:ext cx="1920240" cy="182880"/>
          </a:xfrm>
          <a:prstGeom prst="rect">
            <a:avLst/>
          </a:prstGeom>
          <a:noFill/>
          <a:ln/>
        </p:spPr>
        <p:txBody>
          <a:bodyPr wrap="square" rtlCol="0" anchor="ctr"/>
          <a:lstStyle/>
          <a:p>
            <a:pPr algn="ctr" indent="0" marL="0">
              <a:buNone/>
            </a:pPr>
            <a:r>
              <a:rPr lang="en-US" sz="900" b="1" dirty="0">
                <a:solidFill>
                  <a:srgbClr val="27AE60"/>
                </a:solidFill>
              </a:rPr>
              <a:t>↑ 75.1% growth</a:t>
            </a:r>
            <a:endParaRPr lang="en-US" sz="900" dirty="0"/>
          </a:p>
        </p:txBody>
      </p:sp>
      <p:sp>
        <p:nvSpPr>
          <p:cNvPr id="8" name="Shape 6"/>
          <p:cNvSpPr/>
          <p:nvPr/>
        </p:nvSpPr>
        <p:spPr>
          <a:xfrm>
            <a:off x="2651760" y="1463040"/>
            <a:ext cx="1920240" cy="1188720"/>
          </a:xfrm>
          <a:prstGeom prst="rect">
            <a:avLst/>
          </a:prstGeom>
          <a:solidFill>
            <a:srgbClr val="FFFFFF"/>
          </a:solidFill>
          <a:ln w="12700">
            <a:solidFill>
              <a:srgbClr val="E0E0E0"/>
            </a:solidFill>
            <a:prstDash val="solid"/>
          </a:ln>
        </p:spPr>
      </p:sp>
      <p:sp>
        <p:nvSpPr>
          <p:cNvPr id="9" name="Text 7"/>
          <p:cNvSpPr/>
          <p:nvPr/>
        </p:nvSpPr>
        <p:spPr>
          <a:xfrm>
            <a:off x="2651760" y="1645920"/>
            <a:ext cx="1920240" cy="457200"/>
          </a:xfrm>
          <a:prstGeom prst="rect">
            <a:avLst/>
          </a:prstGeom>
          <a:noFill/>
          <a:ln/>
        </p:spPr>
        <p:txBody>
          <a:bodyPr wrap="square" rtlCol="0" anchor="ctr"/>
          <a:lstStyle/>
          <a:p>
            <a:pPr algn="ctr" indent="0" marL="0">
              <a:buNone/>
            </a:pPr>
            <a:r>
              <a:rPr lang="en-US" sz="2800" b="1" dirty="0">
                <a:solidFill>
                  <a:srgbClr val="E94560"/>
                </a:solidFill>
              </a:rPr>
              <a:t>53.9</a:t>
            </a:r>
            <a:endParaRPr lang="en-US" sz="2800" dirty="0"/>
          </a:p>
        </p:txBody>
      </p:sp>
      <p:sp>
        <p:nvSpPr>
          <p:cNvPr id="10" name="Text 8"/>
          <p:cNvSpPr/>
          <p:nvPr/>
        </p:nvSpPr>
        <p:spPr>
          <a:xfrm>
            <a:off x="2651760" y="2148840"/>
            <a:ext cx="1920240" cy="228600"/>
          </a:xfrm>
          <a:prstGeom prst="rect">
            <a:avLst/>
          </a:prstGeom>
          <a:noFill/>
          <a:ln/>
        </p:spPr>
        <p:txBody>
          <a:bodyPr wrap="square" rtlCol="0" anchor="ctr"/>
          <a:lstStyle/>
          <a:p>
            <a:pPr algn="ctr" indent="0" marL="0">
              <a:buNone/>
            </a:pPr>
            <a:r>
              <a:rPr lang="en-US" sz="1000" dirty="0">
                <a:solidFill>
                  <a:srgbClr val="666666"/>
                </a:solidFill>
              </a:rPr>
              <a:t>Watch Hours</a:t>
            </a:r>
            <a:endParaRPr lang="en-US" sz="1000" dirty="0"/>
          </a:p>
        </p:txBody>
      </p:sp>
      <p:sp>
        <p:nvSpPr>
          <p:cNvPr id="11" name="Text 9"/>
          <p:cNvSpPr/>
          <p:nvPr/>
        </p:nvSpPr>
        <p:spPr>
          <a:xfrm>
            <a:off x="2651760" y="2377440"/>
            <a:ext cx="1920240" cy="182880"/>
          </a:xfrm>
          <a:prstGeom prst="rect">
            <a:avLst/>
          </a:prstGeom>
          <a:noFill/>
          <a:ln/>
        </p:spPr>
        <p:txBody>
          <a:bodyPr wrap="square" rtlCol="0" anchor="ctr"/>
          <a:lstStyle/>
          <a:p>
            <a:pPr algn="ctr" indent="0" marL="0">
              <a:buNone/>
            </a:pPr>
            <a:r>
              <a:rPr lang="en-US" sz="900" b="1" dirty="0">
                <a:solidFill>
                  <a:srgbClr val="27AE60"/>
                </a:solidFill>
              </a:rPr>
              <a:t>Strong engagement</a:t>
            </a:r>
            <a:endParaRPr lang="en-US" sz="900" dirty="0"/>
          </a:p>
        </p:txBody>
      </p:sp>
      <p:sp>
        <p:nvSpPr>
          <p:cNvPr id="12" name="Shape 10"/>
          <p:cNvSpPr/>
          <p:nvPr/>
        </p:nvSpPr>
        <p:spPr>
          <a:xfrm>
            <a:off x="4846320" y="1463040"/>
            <a:ext cx="1920240" cy="1188720"/>
          </a:xfrm>
          <a:prstGeom prst="rect">
            <a:avLst/>
          </a:prstGeom>
          <a:solidFill>
            <a:srgbClr val="FFFFFF"/>
          </a:solidFill>
          <a:ln w="12700">
            <a:solidFill>
              <a:srgbClr val="E0E0E0"/>
            </a:solidFill>
            <a:prstDash val="solid"/>
          </a:ln>
        </p:spPr>
      </p:sp>
      <p:sp>
        <p:nvSpPr>
          <p:cNvPr id="13" name="Text 11"/>
          <p:cNvSpPr/>
          <p:nvPr/>
        </p:nvSpPr>
        <p:spPr>
          <a:xfrm>
            <a:off x="4846320" y="1645920"/>
            <a:ext cx="1920240" cy="457200"/>
          </a:xfrm>
          <a:prstGeom prst="rect">
            <a:avLst/>
          </a:prstGeom>
          <a:noFill/>
          <a:ln/>
        </p:spPr>
        <p:txBody>
          <a:bodyPr wrap="square" rtlCol="0" anchor="ctr"/>
          <a:lstStyle/>
          <a:p>
            <a:pPr algn="ctr" indent="0" marL="0">
              <a:buNone/>
            </a:pPr>
            <a:r>
              <a:rPr lang="en-US" sz="2800" b="1" dirty="0">
                <a:solidFill>
                  <a:srgbClr val="E94560"/>
                </a:solidFill>
              </a:rPr>
              <a:t>23</a:t>
            </a:r>
            <a:endParaRPr lang="en-US" sz="2800" dirty="0"/>
          </a:p>
        </p:txBody>
      </p:sp>
      <p:sp>
        <p:nvSpPr>
          <p:cNvPr id="14" name="Text 12"/>
          <p:cNvSpPr/>
          <p:nvPr/>
        </p:nvSpPr>
        <p:spPr>
          <a:xfrm>
            <a:off x="4846320" y="2148840"/>
            <a:ext cx="1920240" cy="228600"/>
          </a:xfrm>
          <a:prstGeom prst="rect">
            <a:avLst/>
          </a:prstGeom>
          <a:noFill/>
          <a:ln/>
        </p:spPr>
        <p:txBody>
          <a:bodyPr wrap="square" rtlCol="0" anchor="ctr"/>
          <a:lstStyle/>
          <a:p>
            <a:pPr algn="ctr" indent="0" marL="0">
              <a:buNone/>
            </a:pPr>
            <a:r>
              <a:rPr lang="en-US" sz="1000" dirty="0">
                <a:solidFill>
                  <a:srgbClr val="666666"/>
                </a:solidFill>
              </a:rPr>
              <a:t>New Subscribers</a:t>
            </a:r>
            <a:endParaRPr lang="en-US" sz="1000" dirty="0"/>
          </a:p>
        </p:txBody>
      </p:sp>
      <p:sp>
        <p:nvSpPr>
          <p:cNvPr id="15" name="Text 13"/>
          <p:cNvSpPr/>
          <p:nvPr/>
        </p:nvSpPr>
        <p:spPr>
          <a:xfrm>
            <a:off x="4846320" y="2377440"/>
            <a:ext cx="1920240" cy="182880"/>
          </a:xfrm>
          <a:prstGeom prst="rect">
            <a:avLst/>
          </a:prstGeom>
          <a:noFill/>
          <a:ln/>
        </p:spPr>
        <p:txBody>
          <a:bodyPr wrap="square" rtlCol="0" anchor="ctr"/>
          <a:lstStyle/>
          <a:p>
            <a:pPr algn="ctr" indent="0" marL="0">
              <a:buNone/>
            </a:pPr>
            <a:r>
              <a:rPr lang="en-US" sz="900" b="1" dirty="0">
                <a:solidFill>
                  <a:srgbClr val="27AE60"/>
                </a:solidFill>
              </a:rPr>
              <a:t>Consistent growth</a:t>
            </a:r>
            <a:endParaRPr lang="en-US" sz="900" dirty="0"/>
          </a:p>
        </p:txBody>
      </p:sp>
      <p:sp>
        <p:nvSpPr>
          <p:cNvPr id="16" name="Shape 14"/>
          <p:cNvSpPr/>
          <p:nvPr/>
        </p:nvSpPr>
        <p:spPr>
          <a:xfrm>
            <a:off x="7040880" y="1463040"/>
            <a:ext cx="1920240" cy="1188720"/>
          </a:xfrm>
          <a:prstGeom prst="rect">
            <a:avLst/>
          </a:prstGeom>
          <a:solidFill>
            <a:srgbClr val="FFFFFF"/>
          </a:solidFill>
          <a:ln w="12700">
            <a:solidFill>
              <a:srgbClr val="E0E0E0"/>
            </a:solidFill>
            <a:prstDash val="solid"/>
          </a:ln>
        </p:spPr>
      </p:sp>
      <p:sp>
        <p:nvSpPr>
          <p:cNvPr id="17" name="Text 15"/>
          <p:cNvSpPr/>
          <p:nvPr/>
        </p:nvSpPr>
        <p:spPr>
          <a:xfrm>
            <a:off x="7040880" y="1645920"/>
            <a:ext cx="1920240" cy="457200"/>
          </a:xfrm>
          <a:prstGeom prst="rect">
            <a:avLst/>
          </a:prstGeom>
          <a:noFill/>
          <a:ln/>
        </p:spPr>
        <p:txBody>
          <a:bodyPr wrap="square" rtlCol="0" anchor="ctr"/>
          <a:lstStyle/>
          <a:p>
            <a:pPr algn="ctr" indent="0" marL="0">
              <a:buNone/>
            </a:pPr>
            <a:r>
              <a:rPr lang="en-US" sz="2800" b="1" dirty="0">
                <a:solidFill>
                  <a:srgbClr val="E94560"/>
                </a:solidFill>
              </a:rPr>
              <a:t>3.18%</a:t>
            </a:r>
            <a:endParaRPr lang="en-US" sz="2800" dirty="0"/>
          </a:p>
        </p:txBody>
      </p:sp>
      <p:sp>
        <p:nvSpPr>
          <p:cNvPr id="18" name="Text 16"/>
          <p:cNvSpPr/>
          <p:nvPr/>
        </p:nvSpPr>
        <p:spPr>
          <a:xfrm>
            <a:off x="7040880" y="2148840"/>
            <a:ext cx="1920240" cy="228600"/>
          </a:xfrm>
          <a:prstGeom prst="rect">
            <a:avLst/>
          </a:prstGeom>
          <a:noFill/>
          <a:ln/>
        </p:spPr>
        <p:txBody>
          <a:bodyPr wrap="square" rtlCol="0" anchor="ctr"/>
          <a:lstStyle/>
          <a:p>
            <a:pPr algn="ctr" indent="0" marL="0">
              <a:buNone/>
            </a:pPr>
            <a:r>
              <a:rPr lang="en-US" sz="1000" dirty="0">
                <a:solidFill>
                  <a:srgbClr val="666666"/>
                </a:solidFill>
              </a:rPr>
              <a:t>Avg CTR</a:t>
            </a:r>
            <a:endParaRPr lang="en-US" sz="1000" dirty="0"/>
          </a:p>
        </p:txBody>
      </p:sp>
      <p:sp>
        <p:nvSpPr>
          <p:cNvPr id="19" name="Text 17"/>
          <p:cNvSpPr/>
          <p:nvPr/>
        </p:nvSpPr>
        <p:spPr>
          <a:xfrm>
            <a:off x="7040880" y="2377440"/>
            <a:ext cx="1920240" cy="182880"/>
          </a:xfrm>
          <a:prstGeom prst="rect">
            <a:avLst/>
          </a:prstGeom>
          <a:noFill/>
          <a:ln/>
        </p:spPr>
        <p:txBody>
          <a:bodyPr wrap="square" rtlCol="0" anchor="ctr"/>
          <a:lstStyle/>
          <a:p>
            <a:pPr algn="ctr" indent="0" marL="0">
              <a:buNone/>
            </a:pPr>
            <a:r>
              <a:rPr lang="en-US" sz="900" b="1" dirty="0">
                <a:solidFill>
                  <a:srgbClr val="27AE60"/>
                </a:solidFill>
              </a:rPr>
              <a:t>Room to optimize</a:t>
            </a:r>
            <a:endParaRPr lang="en-US" sz="900" dirty="0"/>
          </a:p>
        </p:txBody>
      </p:sp>
      <p:graphicFrame>
        <p:nvGraphicFramePr>
          <p:cNvPr id="20" name="Chart 0" descr=""/>
          <p:cNvGraphicFramePr/>
          <p:nvPr/>
        </p:nvGraphicFramePr>
        <p:xfrm>
          <a:off x="457200" y="2926080"/>
          <a:ext cx="8229600" cy="201168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1A1A2E"/>
          </a:solidFill>
          <a:ln/>
        </p:spPr>
      </p:sp>
      <p:sp>
        <p:nvSpPr>
          <p:cNvPr id="3" name="Text 1"/>
          <p:cNvSpPr/>
          <p:nvPr/>
        </p:nvSpPr>
        <p:spPr>
          <a:xfrm>
            <a:off x="457200" y="365760"/>
            <a:ext cx="8229600" cy="548640"/>
          </a:xfrm>
          <a:prstGeom prst="rect">
            <a:avLst/>
          </a:prstGeom>
          <a:noFill/>
          <a:ln/>
        </p:spPr>
        <p:txBody>
          <a:bodyPr wrap="square" rtlCol="0" anchor="ctr"/>
          <a:lstStyle/>
          <a:p>
            <a:pPr indent="0" marL="0">
              <a:buNone/>
            </a:pPr>
            <a:r>
              <a:rPr lang="en-US" sz="2200" b="1" dirty="0">
                <a:solidFill>
                  <a:srgbClr val="FFFFFF"/>
                </a:solidFill>
              </a:rPr>
              <a:t>Top Performing Content</a:t>
            </a:r>
            <a:endParaRPr lang="en-US" sz="22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457200" y="1463040"/>
          <a:ext cx="5943600" cy="2286000"/>
        </p:xfrm>
        <a:graphic>
          <a:graphicData uri="http://schemas.openxmlformats.org/drawingml/2006/table">
            <a:tbl>
              <a:tblPr/>
              <a:tblGrid>
                <a:gridCol w="548640"/>
                <a:gridCol w="4114800"/>
                <a:gridCol w="731520"/>
                <a:gridCol w="731520"/>
              </a:tblGrid>
              <a:tr h="411480">
                <a:tc>
                  <a:txBody>
                    <a:bodyPr/>
                    <a:lstStyle/>
                    <a:p>
                      <a:pPr algn="ctr" indent="0" marL="0">
                        <a:buNone/>
                      </a:pPr>
                      <a:r>
                        <a:rPr lang="en-US" sz="1000" b="1" dirty="0">
                          <a:solidFill>
                            <a:srgbClr val="FFFFFF"/>
                          </a:solidFill>
                          <a:latin typeface="Arial" pitchFamily="34" charset="0"/>
                          <a:ea typeface="Arial" pitchFamily="34" charset="-122"/>
                          <a:cs typeface="Arial" pitchFamily="34" charset="-120"/>
                        </a:rPr>
                        <a:t>Rank</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1A1A2E"/>
                    </a:solidFill>
                  </a:tcPr>
                </a:tc>
                <a:tc>
                  <a:txBody>
                    <a:bodyPr/>
                    <a:lstStyle/>
                    <a:p>
                      <a:pPr indent="0" marL="0">
                        <a:buNone/>
                      </a:pPr>
                      <a:r>
                        <a:rPr lang="en-US" sz="1000" b="1" dirty="0">
                          <a:solidFill>
                            <a:srgbClr val="FFFFFF"/>
                          </a:solidFill>
                          <a:latin typeface="Arial" pitchFamily="34" charset="0"/>
                          <a:ea typeface="Arial" pitchFamily="34" charset="-122"/>
                          <a:cs typeface="Arial" pitchFamily="34" charset="-120"/>
                        </a:rPr>
                        <a:t>Video Title</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1A1A2E"/>
                    </a:solidFill>
                  </a:tcPr>
                </a:tc>
                <a:tc>
                  <a:txBody>
                    <a:bodyPr/>
                    <a:lstStyle/>
                    <a:p>
                      <a:pPr algn="ctr" indent="0" marL="0">
                        <a:buNone/>
                      </a:pPr>
                      <a:r>
                        <a:rPr lang="en-US" sz="1000" b="1" dirty="0">
                          <a:solidFill>
                            <a:srgbClr val="FFFFFF"/>
                          </a:solidFill>
                          <a:latin typeface="Arial" pitchFamily="34" charset="0"/>
                          <a:ea typeface="Arial" pitchFamily="34" charset="-122"/>
                          <a:cs typeface="Arial" pitchFamily="34" charset="-120"/>
                        </a:rPr>
                        <a:t>Views</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1A1A2E"/>
                    </a:solidFill>
                  </a:tcPr>
                </a:tc>
                <a:tc>
                  <a:txBody>
                    <a:bodyPr/>
                    <a:lstStyle/>
                    <a:p>
                      <a:pPr algn="ctr" indent="0" marL="0">
                        <a:buNone/>
                      </a:pPr>
                      <a:r>
                        <a:rPr lang="en-US" sz="1000" b="1" dirty="0">
                          <a:solidFill>
                            <a:srgbClr val="FFFFFF"/>
                          </a:solidFill>
                          <a:latin typeface="Arial" pitchFamily="34" charset="0"/>
                          <a:ea typeface="Arial" pitchFamily="34" charset="-122"/>
                          <a:cs typeface="Arial" pitchFamily="34" charset="-120"/>
                        </a:rPr>
                        <a:t>CTR</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1A1A2E"/>
                    </a:solidFill>
                  </a:tcPr>
                </a:tc>
              </a:tr>
              <a:tr h="411480">
                <a:tc>
                  <a:txBody>
                    <a:bodyPr/>
                    <a:lstStyle/>
                    <a:p>
                      <a:pPr indent="0" marL="0">
                        <a:buNone/>
                      </a:pPr>
                      <a:r>
                        <a:rPr lang="en-US" sz="1000" dirty="0">
                          <a:solidFill>
                            <a:srgbClr val="333333"/>
                          </a:solidFill>
                          <a:latin typeface="Arial" pitchFamily="34" charset="0"/>
                          <a:ea typeface="Arial" pitchFamily="34" charset="-122"/>
                          <a:cs typeface="Arial" pitchFamily="34" charset="-120"/>
                        </a:rPr>
                        <a:t>1</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AI Addon Wrote My Blog Post (Google Docs)</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617</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6.17%</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r h="411480">
                <a:tc>
                  <a:txBody>
                    <a:bodyPr/>
                    <a:lstStyle/>
                    <a:p>
                      <a:pPr indent="0" marL="0">
                        <a:buNone/>
                      </a:pPr>
                      <a:r>
                        <a:rPr lang="en-US" sz="1000" dirty="0">
                          <a:solidFill>
                            <a:srgbClr val="333333"/>
                          </a:solidFill>
                          <a:latin typeface="Arial" pitchFamily="34" charset="0"/>
                          <a:ea typeface="Arial" pitchFamily="34" charset="-122"/>
                          <a:cs typeface="Arial" pitchFamily="34" charset="-120"/>
                        </a:rPr>
                        <a:t>2</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How To Use AI as a Business Analyst</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394</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18.67%</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r h="411480">
                <a:tc>
                  <a:txBody>
                    <a:bodyPr/>
                    <a:lstStyle/>
                    <a:p>
                      <a:pPr indent="0" marL="0">
                        <a:buNone/>
                      </a:pPr>
                      <a:r>
                        <a:rPr lang="en-US" sz="1000" dirty="0">
                          <a:solidFill>
                            <a:srgbClr val="333333"/>
                          </a:solidFill>
                          <a:latin typeface="Arial" pitchFamily="34" charset="0"/>
                          <a:ea typeface="Arial" pitchFamily="34" charset="-122"/>
                          <a:cs typeface="Arial" pitchFamily="34" charset="-120"/>
                        </a:rPr>
                        <a:t>3</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This Google Sheets Addon Replaced Hours of Work</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343</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3.86%</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r h="411480">
                <a:tc>
                  <a:txBody>
                    <a:bodyPr/>
                    <a:lstStyle/>
                    <a:p>
                      <a:pPr indent="0" marL="0">
                        <a:buNone/>
                      </a:pPr>
                      <a:r>
                        <a:rPr lang="en-US" sz="1000" dirty="0">
                          <a:solidFill>
                            <a:srgbClr val="333333"/>
                          </a:solidFill>
                          <a:latin typeface="Arial" pitchFamily="34" charset="0"/>
                          <a:ea typeface="Arial" pitchFamily="34" charset="-122"/>
                          <a:cs typeface="Arial" pitchFamily="34" charset="-120"/>
                        </a:rPr>
                        <a:t>4</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I Let AI Analyze My Google Analytics</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93</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1.37%</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r h="411480">
                <a:tc>
                  <a:txBody>
                    <a:bodyPr/>
                    <a:lstStyle/>
                    <a:p>
                      <a:pPr indent="0" marL="0">
                        <a:buNone/>
                      </a:pPr>
                      <a:r>
                        <a:rPr lang="en-US" sz="1000" dirty="0">
                          <a:solidFill>
                            <a:srgbClr val="333333"/>
                          </a:solidFill>
                          <a:latin typeface="Arial" pitchFamily="34" charset="0"/>
                          <a:ea typeface="Arial" pitchFamily="34" charset="-122"/>
                          <a:cs typeface="Arial" pitchFamily="34" charset="-120"/>
                        </a:rPr>
                        <a:t>5</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I Installed an AI Agent in Google Docs</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93</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000" dirty="0">
                          <a:solidFill>
                            <a:srgbClr val="333333"/>
                          </a:solidFill>
                          <a:latin typeface="Arial" pitchFamily="34" charset="0"/>
                          <a:ea typeface="Arial" pitchFamily="34" charset="-122"/>
                          <a:cs typeface="Arial" pitchFamily="34" charset="-120"/>
                        </a:rPr>
                        <a:t>1.91%</a:t>
                      </a:r>
                      <a:endParaRPr lang="en-US" sz="10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bl>
          </a:graphicData>
        </a:graphic>
      </p:graphicFrame>
      <p:sp>
        <p:nvSpPr>
          <p:cNvPr id="5" name="Shape 2"/>
          <p:cNvSpPr/>
          <p:nvPr/>
        </p:nvSpPr>
        <p:spPr>
          <a:xfrm>
            <a:off x="6583680" y="1463040"/>
            <a:ext cx="2286000" cy="2286000"/>
          </a:xfrm>
          <a:prstGeom prst="rect">
            <a:avLst/>
          </a:prstGeom>
          <a:solidFill>
            <a:srgbClr val="FFFFFF"/>
          </a:solidFill>
          <a:ln w="12700">
            <a:solidFill>
              <a:srgbClr val="E0E0E0"/>
            </a:solidFill>
            <a:prstDash val="solid"/>
          </a:ln>
        </p:spPr>
      </p:sp>
      <p:sp>
        <p:nvSpPr>
          <p:cNvPr id="6" name="Text 3"/>
          <p:cNvSpPr/>
          <p:nvPr/>
        </p:nvSpPr>
        <p:spPr>
          <a:xfrm>
            <a:off x="6766560" y="1645920"/>
            <a:ext cx="1920240" cy="274320"/>
          </a:xfrm>
          <a:prstGeom prst="rect">
            <a:avLst/>
          </a:prstGeom>
          <a:noFill/>
          <a:ln/>
        </p:spPr>
        <p:txBody>
          <a:bodyPr wrap="square" rtlCol="0" anchor="ctr"/>
          <a:lstStyle/>
          <a:p>
            <a:pPr indent="0" marL="0">
              <a:buNone/>
            </a:pPr>
            <a:r>
              <a:rPr lang="en-US" sz="1200" b="1" dirty="0">
                <a:solidFill>
                  <a:srgbClr val="1A1A2E"/>
                </a:solidFill>
              </a:rPr>
              <a:t>Key Insights</a:t>
            </a:r>
            <a:endParaRPr lang="en-US" sz="1200" dirty="0"/>
          </a:p>
        </p:txBody>
      </p:sp>
      <p:sp>
        <p:nvSpPr>
          <p:cNvPr id="7" name="Text 4"/>
          <p:cNvSpPr/>
          <p:nvPr/>
        </p:nvSpPr>
        <p:spPr>
          <a:xfrm>
            <a:off x="6766560" y="2011680"/>
            <a:ext cx="1920240" cy="457200"/>
          </a:xfrm>
          <a:prstGeom prst="rect">
            <a:avLst/>
          </a:prstGeom>
          <a:noFill/>
          <a:ln/>
        </p:spPr>
        <p:txBody>
          <a:bodyPr wrap="square" rtlCol="0" anchor="ctr"/>
          <a:lstStyle/>
          <a:p>
            <a:pPr indent="0" marL="0">
              <a:buNone/>
            </a:pPr>
            <a:r>
              <a:rPr lang="en-US" sz="900" dirty="0">
                <a:solidFill>
                  <a:srgbClr val="444444"/>
                </a:solidFill>
              </a:rPr>
              <a:t>• Google Docs AI content leads with viral potential (617 views, 6.17% CTR)</a:t>
            </a:r>
            <a:endParaRPr lang="en-US" sz="900" dirty="0"/>
          </a:p>
        </p:txBody>
      </p:sp>
      <p:sp>
        <p:nvSpPr>
          <p:cNvPr id="8" name="Text 5"/>
          <p:cNvSpPr/>
          <p:nvPr/>
        </p:nvSpPr>
        <p:spPr>
          <a:xfrm>
            <a:off x="6766560" y="2468880"/>
            <a:ext cx="1920240" cy="457200"/>
          </a:xfrm>
          <a:prstGeom prst="rect">
            <a:avLst/>
          </a:prstGeom>
          <a:noFill/>
          <a:ln/>
        </p:spPr>
        <p:txBody>
          <a:bodyPr wrap="square" rtlCol="0" anchor="ctr"/>
          <a:lstStyle/>
          <a:p>
            <a:pPr indent="0" marL="0">
              <a:buNone/>
            </a:pPr>
            <a:r>
              <a:rPr lang="en-US" sz="900" dirty="0">
                <a:solidFill>
                  <a:srgbClr val="444444"/>
                </a:solidFill>
              </a:rPr>
              <a:t>• Business Analyst AI video shows highest engagement with 16.2 hours watch time</a:t>
            </a:r>
            <a:endParaRPr lang="en-US" sz="900" dirty="0"/>
          </a:p>
        </p:txBody>
      </p:sp>
      <p:sp>
        <p:nvSpPr>
          <p:cNvPr id="9" name="Text 6"/>
          <p:cNvSpPr/>
          <p:nvPr/>
        </p:nvSpPr>
        <p:spPr>
          <a:xfrm>
            <a:off x="6766560" y="2926080"/>
            <a:ext cx="1920240" cy="365760"/>
          </a:xfrm>
          <a:prstGeom prst="rect">
            <a:avLst/>
          </a:prstGeom>
          <a:noFill/>
          <a:ln/>
        </p:spPr>
        <p:txBody>
          <a:bodyPr wrap="square" rtlCol="0" anchor="ctr"/>
          <a:lstStyle/>
          <a:p>
            <a:pPr indent="0" marL="0">
              <a:buNone/>
            </a:pPr>
            <a:r>
              <a:rPr lang="en-US" sz="900" dirty="0">
                <a:solidFill>
                  <a:srgbClr val="444444"/>
                </a:solidFill>
              </a:rPr>
              <a:t>• Recent releases (May) outperform older evergreen content</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731520"/>
          </a:xfrm>
          <a:prstGeom prst="rect">
            <a:avLst/>
          </a:prstGeom>
          <a:noFill/>
          <a:ln/>
        </p:spPr>
        <p:txBody>
          <a:bodyPr wrap="square" rtlCol="0" anchor="ctr"/>
          <a:lstStyle/>
          <a:p>
            <a:pPr indent="0" marL="0">
              <a:buNone/>
            </a:pPr>
            <a:r>
              <a:rPr lang="en-US" sz="2400" b="1" dirty="0">
                <a:solidFill>
                  <a:srgbClr val="FFFFFF"/>
                </a:solidFill>
              </a:rPr>
              <a:t>Strategic Recommendations</a:t>
            </a:r>
            <a:endParaRPr lang="en-US" sz="2400" dirty="0"/>
          </a:p>
        </p:txBody>
      </p:sp>
      <p:sp>
        <p:nvSpPr>
          <p:cNvPr id="3" name="Shape 1"/>
          <p:cNvSpPr/>
          <p:nvPr/>
        </p:nvSpPr>
        <p:spPr>
          <a:xfrm>
            <a:off x="457200" y="1097280"/>
            <a:ext cx="1371600" cy="45720"/>
          </a:xfrm>
          <a:prstGeom prst="rect">
            <a:avLst/>
          </a:prstGeom>
          <a:solidFill>
            <a:srgbClr val="E94560"/>
          </a:solidFill>
          <a:ln/>
        </p:spPr>
      </p:sp>
      <p:sp>
        <p:nvSpPr>
          <p:cNvPr id="4" name="Shape 2"/>
          <p:cNvSpPr/>
          <p:nvPr/>
        </p:nvSpPr>
        <p:spPr>
          <a:xfrm>
            <a:off x="457200" y="1645920"/>
            <a:ext cx="2651760" cy="2286000"/>
          </a:xfrm>
          <a:prstGeom prst="rect">
            <a:avLst/>
          </a:prstGeom>
          <a:solidFill>
            <a:srgbClr val="FFFFFF"/>
          </a:solidFill>
          <a:ln w="12700">
            <a:solidFill>
              <a:srgbClr val="E94560"/>
            </a:solidFill>
            <a:prstDash val="solid"/>
          </a:ln>
        </p:spPr>
      </p:sp>
      <p:sp>
        <p:nvSpPr>
          <p:cNvPr id="5" name="Text 3"/>
          <p:cNvSpPr/>
          <p:nvPr/>
        </p:nvSpPr>
        <p:spPr>
          <a:xfrm>
            <a:off x="594360" y="1828800"/>
            <a:ext cx="2377440" cy="274320"/>
          </a:xfrm>
          <a:prstGeom prst="rect">
            <a:avLst/>
          </a:prstGeom>
          <a:noFill/>
          <a:ln/>
        </p:spPr>
        <p:txBody>
          <a:bodyPr wrap="square" rtlCol="0" anchor="ctr"/>
          <a:lstStyle/>
          <a:p>
            <a:pPr indent="0" marL="0">
              <a:buNone/>
            </a:pPr>
            <a:r>
              <a:rPr lang="en-US" sz="1100" b="1" dirty="0">
                <a:solidFill>
                  <a:srgbClr val="E94560"/>
                </a:solidFill>
              </a:rPr>
              <a:t>Content Strategy</a:t>
            </a:r>
            <a:endParaRPr lang="en-US" sz="1100" dirty="0"/>
          </a:p>
        </p:txBody>
      </p:sp>
      <p:sp>
        <p:nvSpPr>
          <p:cNvPr id="6" name="Text 4"/>
          <p:cNvSpPr/>
          <p:nvPr/>
        </p:nvSpPr>
        <p:spPr>
          <a:xfrm>
            <a:off x="594360" y="2194560"/>
            <a:ext cx="2377440" cy="1645920"/>
          </a:xfrm>
          <a:prstGeom prst="rect">
            <a:avLst/>
          </a:prstGeom>
          <a:noFill/>
          <a:ln/>
        </p:spPr>
        <p:txBody>
          <a:bodyPr wrap="square" rtlCol="0" anchor="ctr"/>
          <a:lstStyle/>
          <a:p>
            <a:pPr algn="just" indent="0" marL="0">
              <a:buNone/>
            </a:pPr>
            <a:r>
              <a:rPr lang="en-US" sz="1000" dirty="0">
                <a:solidFill>
                  <a:srgbClr val="444444"/>
                </a:solidFill>
              </a:rPr>
              <a:t>Double down on Google Workspace AI agent content. The data shows clear audience appetite for productivity automation tools. Prioritize Docs, Sheets, and Slides AI workflows that demonstrate real-world use cases.</a:t>
            </a:r>
            <a:endParaRPr lang="en-US" sz="1000" dirty="0"/>
          </a:p>
        </p:txBody>
      </p:sp>
      <p:sp>
        <p:nvSpPr>
          <p:cNvPr id="7" name="Shape 5"/>
          <p:cNvSpPr/>
          <p:nvPr/>
        </p:nvSpPr>
        <p:spPr>
          <a:xfrm>
            <a:off x="3383280" y="1645920"/>
            <a:ext cx="2651760" cy="2286000"/>
          </a:xfrm>
          <a:prstGeom prst="rect">
            <a:avLst/>
          </a:prstGeom>
          <a:solidFill>
            <a:srgbClr val="FFFFFF"/>
          </a:solidFill>
          <a:ln w="12700">
            <a:solidFill>
              <a:srgbClr val="E94560"/>
            </a:solidFill>
            <a:prstDash val="solid"/>
          </a:ln>
        </p:spPr>
      </p:sp>
      <p:sp>
        <p:nvSpPr>
          <p:cNvPr id="8" name="Text 6"/>
          <p:cNvSpPr/>
          <p:nvPr/>
        </p:nvSpPr>
        <p:spPr>
          <a:xfrm>
            <a:off x="3520440" y="1828800"/>
            <a:ext cx="2377440" cy="274320"/>
          </a:xfrm>
          <a:prstGeom prst="rect">
            <a:avLst/>
          </a:prstGeom>
          <a:noFill/>
          <a:ln/>
        </p:spPr>
        <p:txBody>
          <a:bodyPr wrap="square" rtlCol="0" anchor="ctr"/>
          <a:lstStyle/>
          <a:p>
            <a:pPr indent="0" marL="0">
              <a:buNone/>
            </a:pPr>
            <a:r>
              <a:rPr lang="en-US" sz="1100" b="1" dirty="0">
                <a:solidFill>
                  <a:srgbClr val="E94560"/>
                </a:solidFill>
              </a:rPr>
              <a:t>Thumbnail Optimization</a:t>
            </a:r>
            <a:endParaRPr lang="en-US" sz="1100" dirty="0"/>
          </a:p>
        </p:txBody>
      </p:sp>
      <p:sp>
        <p:nvSpPr>
          <p:cNvPr id="9" name="Text 7"/>
          <p:cNvSpPr/>
          <p:nvPr/>
        </p:nvSpPr>
        <p:spPr>
          <a:xfrm>
            <a:off x="3520440" y="2194560"/>
            <a:ext cx="2377440" cy="1645920"/>
          </a:xfrm>
          <a:prstGeom prst="rect">
            <a:avLst/>
          </a:prstGeom>
          <a:noFill/>
          <a:ln/>
        </p:spPr>
        <p:txBody>
          <a:bodyPr wrap="square" rtlCol="0" anchor="ctr"/>
          <a:lstStyle/>
          <a:p>
            <a:pPr algn="just" indent="0" marL="0">
              <a:buNone/>
            </a:pPr>
            <a:r>
              <a:rPr lang="en-US" sz="1000" dirty="0">
                <a:solidFill>
                  <a:srgbClr val="444444"/>
                </a:solidFill>
              </a:rPr>
              <a:t>Study the 20% CTR video to replicate success patterns. Update thumbnails for evergreen Excel content to improve discoverability. Test bold contrasting colors and clear value propositions.</a:t>
            </a:r>
            <a:endParaRPr lang="en-US" sz="1000" dirty="0"/>
          </a:p>
        </p:txBody>
      </p:sp>
      <p:sp>
        <p:nvSpPr>
          <p:cNvPr id="10" name="Shape 8"/>
          <p:cNvSpPr/>
          <p:nvPr/>
        </p:nvSpPr>
        <p:spPr>
          <a:xfrm>
            <a:off x="6309360" y="1645920"/>
            <a:ext cx="2651760" cy="2286000"/>
          </a:xfrm>
          <a:prstGeom prst="rect">
            <a:avLst/>
          </a:prstGeom>
          <a:solidFill>
            <a:srgbClr val="FFFFFF"/>
          </a:solidFill>
          <a:ln w="12700">
            <a:solidFill>
              <a:srgbClr val="E94560"/>
            </a:solidFill>
            <a:prstDash val="solid"/>
          </a:ln>
        </p:spPr>
      </p:sp>
      <p:sp>
        <p:nvSpPr>
          <p:cNvPr id="11" name="Text 9"/>
          <p:cNvSpPr/>
          <p:nvPr/>
        </p:nvSpPr>
        <p:spPr>
          <a:xfrm>
            <a:off x="6446520" y="1828800"/>
            <a:ext cx="2377440" cy="274320"/>
          </a:xfrm>
          <a:prstGeom prst="rect">
            <a:avLst/>
          </a:prstGeom>
          <a:noFill/>
          <a:ln/>
        </p:spPr>
        <p:txBody>
          <a:bodyPr wrap="square" rtlCol="0" anchor="ctr"/>
          <a:lstStyle/>
          <a:p>
            <a:pPr indent="0" marL="0">
              <a:buNone/>
            </a:pPr>
            <a:r>
              <a:rPr lang="en-US" sz="1100" b="1" dirty="0">
                <a:solidFill>
                  <a:srgbClr val="E94560"/>
                </a:solidFill>
              </a:rPr>
              <a:t>Audience Growth</a:t>
            </a:r>
            <a:endParaRPr lang="en-US" sz="1100" dirty="0"/>
          </a:p>
        </p:txBody>
      </p:sp>
      <p:sp>
        <p:nvSpPr>
          <p:cNvPr id="12" name="Text 10"/>
          <p:cNvSpPr/>
          <p:nvPr/>
        </p:nvSpPr>
        <p:spPr>
          <a:xfrm>
            <a:off x="6446520" y="2194560"/>
            <a:ext cx="2377440" cy="1645920"/>
          </a:xfrm>
          <a:prstGeom prst="rect">
            <a:avLst/>
          </a:prstGeom>
          <a:noFill/>
          <a:ln/>
        </p:spPr>
        <p:txBody>
          <a:bodyPr wrap="square" rtlCol="0" anchor="ctr"/>
          <a:lstStyle/>
          <a:p>
            <a:pPr algn="just" indent="0" marL="0">
              <a:buNone/>
            </a:pPr>
            <a:r>
              <a:rPr lang="en-US" sz="1000" dirty="0">
                <a:solidFill>
                  <a:srgbClr val="444444"/>
                </a:solidFill>
              </a:rPr>
              <a:t>Leverage the 75% weekly growth momentum with consistent publishing. Cross-promote high-performing videos in end screens. Create video series to increase session duration and subscriber conversion.</a:t>
            </a:r>
            <a:endParaRPr lang="en-US" sz="1000" dirty="0"/>
          </a:p>
        </p:txBody>
      </p:sp>
      <p:sp>
        <p:nvSpPr>
          <p:cNvPr id="13" name="Shape 11"/>
          <p:cNvSpPr/>
          <p:nvPr/>
        </p:nvSpPr>
        <p:spPr>
          <a:xfrm>
            <a:off x="0" y="4206240"/>
            <a:ext cx="9144000" cy="731520"/>
          </a:xfrm>
          <a:prstGeom prst="rect">
            <a:avLst/>
          </a:prstGeom>
          <a:solidFill>
            <a:srgbClr val="E94560"/>
          </a:solidFill>
          <a:ln/>
        </p:spPr>
      </p:sp>
      <p:sp>
        <p:nvSpPr>
          <p:cNvPr id="14" name="Text 12"/>
          <p:cNvSpPr/>
          <p:nvPr/>
        </p:nvSpPr>
        <p:spPr>
          <a:xfrm>
            <a:off x="457200" y="4343400"/>
            <a:ext cx="4572000" cy="365760"/>
          </a:xfrm>
          <a:prstGeom prst="rect">
            <a:avLst/>
          </a:prstGeom>
          <a:noFill/>
          <a:ln/>
        </p:spPr>
        <p:txBody>
          <a:bodyPr wrap="square" rtlCol="0" anchor="ctr"/>
          <a:lstStyle/>
          <a:p>
            <a:pPr indent="0" marL="0">
              <a:buNone/>
            </a:pPr>
            <a:r>
              <a:rPr lang="en-US" sz="1100" b="1" dirty="0">
                <a:solidFill>
                  <a:srgbClr val="FFFFFF"/>
                </a:solidFill>
              </a:rPr>
              <a:t>Next Review: June 17, 2026</a:t>
            </a:r>
            <a:endParaRPr lang="en-US" sz="1100" dirty="0"/>
          </a:p>
        </p:txBody>
      </p:sp>
      <p:sp>
        <p:nvSpPr>
          <p:cNvPr id="15" name="Text 13"/>
          <p:cNvSpPr/>
          <p:nvPr/>
        </p:nvSpPr>
        <p:spPr>
          <a:xfrm>
            <a:off x="457200" y="4617720"/>
            <a:ext cx="4572000" cy="274320"/>
          </a:xfrm>
          <a:prstGeom prst="rect">
            <a:avLst/>
          </a:prstGeom>
          <a:noFill/>
          <a:ln/>
        </p:spPr>
        <p:txBody>
          <a:bodyPr wrap="square" rtlCol="0" anchor="ctr"/>
          <a:lstStyle/>
          <a:p>
            <a:pPr indent="0" marL="0">
              <a:buNone/>
            </a:pPr>
            <a:r>
              <a:rPr lang="en-US" sz="900" dirty="0">
                <a:solidFill>
                  <a:srgbClr val="FFFFFF"/>
                </a:solidFill>
              </a:rPr>
              <a:t>Focus on CTR optimization and subscriber retention</a:t>
            </a:r>
            <a:endParaRPr lang="en-US" sz="900" dirty="0"/>
          </a:p>
        </p:txBody>
      </p:sp>
      <p:sp>
        <p:nvSpPr>
          <p:cNvPr id="16" name="Text 14"/>
          <p:cNvSpPr/>
          <p:nvPr/>
        </p:nvSpPr>
        <p:spPr>
          <a:xfrm>
            <a:off x="5943600" y="4434840"/>
            <a:ext cx="2743200" cy="365760"/>
          </a:xfrm>
          <a:prstGeom prst="rect">
            <a:avLst/>
          </a:prstGeom>
          <a:noFill/>
          <a:ln/>
        </p:spPr>
        <p:txBody>
          <a:bodyPr wrap="square" rtlCol="0" anchor="ctr"/>
          <a:lstStyle/>
          <a:p>
            <a:pPr algn="r" indent="0" marL="0">
              <a:buNone/>
            </a:pPr>
            <a:r>
              <a:rPr lang="en-US" sz="1000" dirty="0">
                <a:solidFill>
                  <a:srgbClr val="FFFFFF"/>
                </a:solidFill>
              </a:rPr>
              <a:t>Marketing Analytics Team</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Slide 1</vt:lpstr>
      <vt:lpstr>Slide 2</vt:lpstr>
      <vt:lpstr>Slide 3</vt:lpstr>
      <vt:lpstr>Slide 4</vt:lpstr>
      <vt:lpstr>Slide 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2026-05-20T13:47:07Z</dcterms:created>
  <dcterms:modified xsi:type="dcterms:W3CDTF">2026-05-20T13:47:07Z</dcterms:modified>
</cp:coreProperties>
</file>