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Helvetica Now Bold" charset="1" panose="020B0804030202020204"/>
      <p:regular r:id="rId14"/>
    </p:embeddedFont>
    <p:embeddedFont>
      <p:font typeface="TT Interphases Bold" charset="1" panose="02000803060000020004"/>
      <p:regular r:id="rId15"/>
    </p:embeddedFont>
    <p:embeddedFont>
      <p:font typeface="Helvetica Now Italics" charset="1" panose="020B0504030202090204"/>
      <p:regular r:id="rId16"/>
    </p:embeddedFont>
    <p:embeddedFont>
      <p:font typeface="Helvetica Now" charset="1" panose="020B050403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5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21.png" Type="http://schemas.openxmlformats.org/officeDocument/2006/relationships/image"/><Relationship Id="rId8" Target="../media/image2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6.png" Type="http://schemas.openxmlformats.org/officeDocument/2006/relationships/image"/><Relationship Id="rId6" Target="../media/image27.jpeg" Type="http://schemas.openxmlformats.org/officeDocument/2006/relationships/image"/><Relationship Id="rId7" Target="../media/image28.jpeg" Type="http://schemas.openxmlformats.org/officeDocument/2006/relationships/image"/><Relationship Id="rId8" Target="../media/image29.jpe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8208">
            <a:off x="-1447213" y="4809812"/>
            <a:ext cx="7356472" cy="6188318"/>
          </a:xfrm>
          <a:custGeom>
            <a:avLst/>
            <a:gdLst/>
            <a:ahLst/>
            <a:cxnLst/>
            <a:rect r="r" b="b" t="t" l="l"/>
            <a:pathLst>
              <a:path h="6188318" w="7356472">
                <a:moveTo>
                  <a:pt x="0" y="0"/>
                </a:moveTo>
                <a:lnTo>
                  <a:pt x="7356472" y="0"/>
                </a:lnTo>
                <a:lnTo>
                  <a:pt x="7356472" y="6188318"/>
                </a:lnTo>
                <a:lnTo>
                  <a:pt x="0" y="618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36768" y="5680969"/>
            <a:ext cx="643674" cy="64367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B58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331749" y="5875950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2"/>
                </a:lnTo>
                <a:lnTo>
                  <a:pt x="0" y="25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4134655" y="1137118"/>
            <a:ext cx="10018689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835193"/>
            <a:ext cx="603851" cy="603851"/>
          </a:xfrm>
          <a:custGeom>
            <a:avLst/>
            <a:gdLst/>
            <a:ahLst/>
            <a:cxnLst/>
            <a:rect r="r" b="b" t="t" l="l"/>
            <a:pathLst>
              <a:path h="603851" w="603851">
                <a:moveTo>
                  <a:pt x="0" y="0"/>
                </a:moveTo>
                <a:lnTo>
                  <a:pt x="603851" y="0"/>
                </a:lnTo>
                <a:lnTo>
                  <a:pt x="603851" y="603851"/>
                </a:lnTo>
                <a:lnTo>
                  <a:pt x="0" y="603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44932" y="964716"/>
            <a:ext cx="2291835" cy="28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7"/>
              </a:lnSpc>
            </a:pPr>
            <a:r>
              <a:rPr lang="en-US" b="true" sz="1647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8541" y="3201053"/>
            <a:ext cx="10775347" cy="248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272"/>
              </a:lnSpc>
            </a:pPr>
            <a:r>
              <a:rPr lang="en-US" b="true" sz="14480" spc="-579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INVESTOR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5725" y="4896007"/>
            <a:ext cx="11740213" cy="247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272"/>
              </a:lnSpc>
            </a:pPr>
            <a:r>
              <a:rPr lang="en-US" b="true" sz="14480" spc="-579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PITCH DECK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96750" y="4758174"/>
            <a:ext cx="3750968" cy="49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95"/>
              </a:lnSpc>
            </a:pPr>
            <a:r>
              <a:rPr lang="en-US" sz="1831" i="true">
                <a:solidFill>
                  <a:srgbClr val="FFFFFF"/>
                </a:solidFill>
                <a:latin typeface="Helvetica Now Italics"/>
                <a:ea typeface="Helvetica Now Italics"/>
                <a:cs typeface="Helvetica Now Italics"/>
                <a:sym typeface="Helvetica Now Italics"/>
              </a:rPr>
              <a:t>AI-Powered Workflow Automation</a:t>
            </a:r>
          </a:p>
          <a:p>
            <a:pPr algn="l" marL="0" indent="0" lvl="0">
              <a:lnSpc>
                <a:spcPts val="1995"/>
              </a:lnSpc>
            </a:pPr>
            <a:r>
              <a:rPr lang="en-US" sz="1831" i="true">
                <a:solidFill>
                  <a:srgbClr val="FFFFFF"/>
                </a:solidFill>
                <a:latin typeface="Helvetica Now Italics"/>
                <a:ea typeface="Helvetica Now Italics"/>
                <a:cs typeface="Helvetica Now Italics"/>
                <a:sym typeface="Helvetica Now Italics"/>
              </a:rPr>
              <a:t>for Mid-Market Companies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53345" y="964716"/>
            <a:ext cx="2586843" cy="28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307"/>
              </a:lnSpc>
            </a:pPr>
            <a:r>
              <a:rPr lang="en-US" b="true" sz="1647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Series A: $5M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293695">
            <a:off x="6462516" y="-3979618"/>
            <a:ext cx="11777649" cy="9790171"/>
          </a:xfrm>
          <a:custGeom>
            <a:avLst/>
            <a:gdLst/>
            <a:ahLst/>
            <a:cxnLst/>
            <a:rect r="r" b="b" t="t" l="l"/>
            <a:pathLst>
              <a:path h="9790171" w="11777649">
                <a:moveTo>
                  <a:pt x="0" y="0"/>
                </a:moveTo>
                <a:lnTo>
                  <a:pt x="11777649" y="0"/>
                </a:lnTo>
                <a:lnTo>
                  <a:pt x="11777649" y="9790171"/>
                </a:lnTo>
                <a:lnTo>
                  <a:pt x="0" y="97901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47813" y="8615768"/>
            <a:ext cx="3095625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Contact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96188" y="8615768"/>
            <a:ext cx="3095625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Website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44563" y="8615768"/>
            <a:ext cx="3095625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Email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47813" y="8957299"/>
            <a:ext cx="3095625" cy="28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7"/>
              </a:lnSpc>
            </a:pPr>
            <a:r>
              <a:rPr lang="en-US" b="true" sz="1647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investors@nexara.io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96188" y="8957299"/>
            <a:ext cx="3095625" cy="28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7"/>
              </a:lnSpc>
            </a:pPr>
            <a:r>
              <a:rPr lang="en-US" b="true" sz="1647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www.nexara.io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44563" y="8957299"/>
            <a:ext cx="3095625" cy="28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7"/>
              </a:lnSpc>
            </a:pPr>
            <a:r>
              <a:rPr lang="en-US" b="true" sz="1647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hello@nexara.io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7812" y="2266989"/>
            <a:ext cx="643674" cy="64367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2794" y="2461971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EFEFE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809875" y="5839791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001125" y="5839791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3864656" y="1040632"/>
            <a:ext cx="8846688" cy="9598318"/>
          </a:xfrm>
          <a:custGeom>
            <a:avLst/>
            <a:gdLst/>
            <a:ahLst/>
            <a:cxnLst/>
            <a:rect r="r" b="b" t="t" l="l"/>
            <a:pathLst>
              <a:path h="9598318" w="8846688">
                <a:moveTo>
                  <a:pt x="0" y="0"/>
                </a:moveTo>
                <a:lnTo>
                  <a:pt x="8846688" y="0"/>
                </a:lnTo>
                <a:lnTo>
                  <a:pt x="8846688" y="9598318"/>
                </a:lnTo>
                <a:lnTo>
                  <a:pt x="0" y="9598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840" r="-7081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548938" y="2315459"/>
            <a:ext cx="6191250" cy="2402358"/>
            <a:chOff x="0" y="0"/>
            <a:chExt cx="959187" cy="3721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9187" cy="372188"/>
            </a:xfrm>
            <a:custGeom>
              <a:avLst/>
              <a:gdLst/>
              <a:ahLst/>
              <a:cxnLst/>
              <a:rect r="r" b="b" t="t" l="l"/>
              <a:pathLst>
                <a:path h="372188" w="959187">
                  <a:moveTo>
                    <a:pt x="25009" y="0"/>
                  </a:moveTo>
                  <a:lnTo>
                    <a:pt x="934177" y="0"/>
                  </a:lnTo>
                  <a:cubicBezTo>
                    <a:pt x="940810" y="0"/>
                    <a:pt x="947171" y="2635"/>
                    <a:pt x="951862" y="7325"/>
                  </a:cubicBezTo>
                  <a:cubicBezTo>
                    <a:pt x="956552" y="12015"/>
                    <a:pt x="959187" y="18376"/>
                    <a:pt x="959187" y="25009"/>
                  </a:cubicBezTo>
                  <a:lnTo>
                    <a:pt x="959187" y="347179"/>
                  </a:lnTo>
                  <a:cubicBezTo>
                    <a:pt x="959187" y="360991"/>
                    <a:pt x="947990" y="372188"/>
                    <a:pt x="934177" y="372188"/>
                  </a:cubicBezTo>
                  <a:lnTo>
                    <a:pt x="25009" y="372188"/>
                  </a:lnTo>
                  <a:cubicBezTo>
                    <a:pt x="18376" y="372188"/>
                    <a:pt x="12015" y="369553"/>
                    <a:pt x="7325" y="364863"/>
                  </a:cubicBezTo>
                  <a:cubicBezTo>
                    <a:pt x="2635" y="360173"/>
                    <a:pt x="0" y="353812"/>
                    <a:pt x="0" y="347179"/>
                  </a:cubicBezTo>
                  <a:lnTo>
                    <a:pt x="0" y="25009"/>
                  </a:lnTo>
                  <a:cubicBezTo>
                    <a:pt x="0" y="11197"/>
                    <a:pt x="11197" y="0"/>
                    <a:pt x="25009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3448" r="0" b="-23448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547812" y="983766"/>
            <a:ext cx="2310233" cy="23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90"/>
              </a:lnSpc>
            </a:pPr>
            <a:r>
              <a:rPr lang="en-US" b="true" sz="142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09875" y="3247156"/>
            <a:ext cx="7259074" cy="1138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22"/>
              </a:lnSpc>
            </a:pPr>
            <a:r>
              <a:rPr lang="en-US" sz="165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Mid-market companies (100-1,000 employees) are stuck in a painful gap: enterprise automation tools like UiPath are too expensive and complex, while SMB solutions like Zapier lack the depth needed for real workflow transformation.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29134" y="6281895"/>
            <a:ext cx="4409929" cy="122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90"/>
              </a:lnSpc>
            </a:pPr>
            <a:r>
              <a:rPr lang="en-US" sz="142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Mid-market teams waste 15+ hours weekly on manual processes. Enterprise tools require 6-month implementations and $500K+ budgets. SMB tools can't handle complex, multi-step workflows across departments.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20384" y="6281895"/>
            <a:ext cx="4248004" cy="122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90"/>
              </a:lnSpc>
            </a:pPr>
            <a:r>
              <a:rPr lang="en-US" sz="142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Nexara delivers AI-native workflow automation purpose-built for mid-market. Deploy in weeks, not months. Affordable pricing that scales. Deep workflow capabilities with AI built in, not bolted on.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97103" y="983766"/>
            <a:ext cx="743084" cy="23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990"/>
              </a:lnSpc>
            </a:pPr>
            <a:r>
              <a:rPr lang="en-US" b="true" sz="142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09875" y="2239259"/>
            <a:ext cx="5700653" cy="62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6"/>
              </a:lnSpc>
            </a:pPr>
            <a:r>
              <a:rPr lang="en-US" b="true" sz="3597" spc="-14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PROBLEM &amp; SOLUTION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29134" y="5747717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THE PROBLEM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520384" y="5747717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OUR SOLUTION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520384" y="7685578"/>
            <a:ext cx="1547812" cy="53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6"/>
              </a:lnSpc>
            </a:pPr>
            <a:r>
              <a:rPr lang="en-US" b="true" sz="3097" spc="-123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90%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4386" y="7685578"/>
            <a:ext cx="1547812" cy="53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6"/>
              </a:lnSpc>
            </a:pPr>
            <a:r>
              <a:rPr lang="en-US" b="true" sz="3097" spc="-123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15+ HRS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20384" y="8246919"/>
            <a:ext cx="1547812" cy="621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PRIORITIZE</a:t>
            </a:r>
          </a:p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AUTOMATION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644386" y="8246919"/>
            <a:ext cx="1547812" cy="621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WASTED</a:t>
            </a:r>
          </a:p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WEEKLY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7812" y="2266989"/>
            <a:ext cx="643674" cy="64367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570BEB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2794" y="2461971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5400000">
            <a:off x="-1245283" y="5658770"/>
            <a:ext cx="6483576" cy="5453035"/>
          </a:xfrm>
          <a:custGeom>
            <a:avLst/>
            <a:gdLst/>
            <a:ahLst/>
            <a:cxnLst/>
            <a:rect r="r" b="b" t="t" l="l"/>
            <a:pathLst>
              <a:path h="5453035" w="6483576">
                <a:moveTo>
                  <a:pt x="0" y="5453036"/>
                </a:moveTo>
                <a:lnTo>
                  <a:pt x="6483576" y="5453036"/>
                </a:lnTo>
                <a:lnTo>
                  <a:pt x="6483576" y="0"/>
                </a:lnTo>
                <a:lnTo>
                  <a:pt x="0" y="0"/>
                </a:lnTo>
                <a:lnTo>
                  <a:pt x="0" y="5453036"/>
                </a:lnTo>
                <a:close/>
              </a:path>
            </a:pathLst>
          </a:custGeom>
          <a:blipFill>
            <a:blip r:embed="rId4"/>
            <a:stretch>
              <a:fillRect l="-52359" t="0" r="0" b="-119226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570BE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1497695" y="5561210"/>
            <a:ext cx="5242492" cy="3697090"/>
            <a:chOff x="0" y="0"/>
            <a:chExt cx="812199" cy="5727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199" cy="572776"/>
            </a:xfrm>
            <a:custGeom>
              <a:avLst/>
              <a:gdLst/>
              <a:ahLst/>
              <a:cxnLst/>
              <a:rect r="r" b="b" t="t" l="l"/>
              <a:pathLst>
                <a:path h="572776" w="812199">
                  <a:moveTo>
                    <a:pt x="29535" y="0"/>
                  </a:moveTo>
                  <a:lnTo>
                    <a:pt x="782664" y="0"/>
                  </a:lnTo>
                  <a:cubicBezTo>
                    <a:pt x="798976" y="0"/>
                    <a:pt x="812199" y="13223"/>
                    <a:pt x="812199" y="29535"/>
                  </a:cubicBezTo>
                  <a:lnTo>
                    <a:pt x="812199" y="543241"/>
                  </a:lnTo>
                  <a:cubicBezTo>
                    <a:pt x="812199" y="551074"/>
                    <a:pt x="809088" y="558586"/>
                    <a:pt x="803549" y="564125"/>
                  </a:cubicBezTo>
                  <a:cubicBezTo>
                    <a:pt x="798010" y="569664"/>
                    <a:pt x="790497" y="572776"/>
                    <a:pt x="782664" y="572776"/>
                  </a:cubicBezTo>
                  <a:lnTo>
                    <a:pt x="29535" y="572776"/>
                  </a:lnTo>
                  <a:cubicBezTo>
                    <a:pt x="21702" y="572776"/>
                    <a:pt x="14190" y="569664"/>
                    <a:pt x="8651" y="564125"/>
                  </a:cubicBezTo>
                  <a:cubicBezTo>
                    <a:pt x="3112" y="558586"/>
                    <a:pt x="0" y="551074"/>
                    <a:pt x="0" y="543241"/>
                  </a:cubicBezTo>
                  <a:lnTo>
                    <a:pt x="0" y="29535"/>
                  </a:lnTo>
                  <a:cubicBezTo>
                    <a:pt x="0" y="21702"/>
                    <a:pt x="3112" y="14190"/>
                    <a:pt x="8651" y="8651"/>
                  </a:cubicBezTo>
                  <a:cubicBezTo>
                    <a:pt x="14190" y="3112"/>
                    <a:pt x="21702" y="0"/>
                    <a:pt x="29535" y="0"/>
                  </a:cubicBezTo>
                  <a:close/>
                </a:path>
              </a:pathLst>
            </a:custGeom>
            <a:blipFill>
              <a:blip r:embed="rId5"/>
              <a:stretch>
                <a:fillRect l="-2335" t="0" r="-2335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905500" y="5561210"/>
            <a:ext cx="5242492" cy="3697090"/>
            <a:chOff x="0" y="0"/>
            <a:chExt cx="812199" cy="5727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199" cy="572776"/>
            </a:xfrm>
            <a:custGeom>
              <a:avLst/>
              <a:gdLst/>
              <a:ahLst/>
              <a:cxnLst/>
              <a:rect r="r" b="b" t="t" l="l"/>
              <a:pathLst>
                <a:path h="572776" w="812199">
                  <a:moveTo>
                    <a:pt x="29535" y="0"/>
                  </a:moveTo>
                  <a:lnTo>
                    <a:pt x="782664" y="0"/>
                  </a:lnTo>
                  <a:cubicBezTo>
                    <a:pt x="798976" y="0"/>
                    <a:pt x="812199" y="13223"/>
                    <a:pt x="812199" y="29535"/>
                  </a:cubicBezTo>
                  <a:lnTo>
                    <a:pt x="812199" y="543241"/>
                  </a:lnTo>
                  <a:cubicBezTo>
                    <a:pt x="812199" y="551074"/>
                    <a:pt x="809088" y="558586"/>
                    <a:pt x="803549" y="564125"/>
                  </a:cubicBezTo>
                  <a:cubicBezTo>
                    <a:pt x="798010" y="569664"/>
                    <a:pt x="790497" y="572776"/>
                    <a:pt x="782664" y="572776"/>
                  </a:cubicBezTo>
                  <a:lnTo>
                    <a:pt x="29535" y="572776"/>
                  </a:lnTo>
                  <a:cubicBezTo>
                    <a:pt x="21702" y="572776"/>
                    <a:pt x="14190" y="569664"/>
                    <a:pt x="8651" y="564125"/>
                  </a:cubicBezTo>
                  <a:cubicBezTo>
                    <a:pt x="3112" y="558586"/>
                    <a:pt x="0" y="551074"/>
                    <a:pt x="0" y="543241"/>
                  </a:cubicBezTo>
                  <a:lnTo>
                    <a:pt x="0" y="29535"/>
                  </a:lnTo>
                  <a:cubicBezTo>
                    <a:pt x="0" y="21702"/>
                    <a:pt x="3112" y="14190"/>
                    <a:pt x="8651" y="8651"/>
                  </a:cubicBezTo>
                  <a:cubicBezTo>
                    <a:pt x="14190" y="3112"/>
                    <a:pt x="21702" y="0"/>
                    <a:pt x="29535" y="0"/>
                  </a:cubicBezTo>
                  <a:close/>
                </a:path>
              </a:pathLst>
            </a:custGeom>
            <a:blipFill>
              <a:blip r:embed="rId6"/>
              <a:stretch>
                <a:fillRect l="-2335" t="0" r="-2335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547812" y="964716"/>
            <a:ext cx="2310233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>
                <a:solidFill>
                  <a:srgbClr val="570BEB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09875" y="3241690"/>
            <a:ext cx="7574805" cy="147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The workflow automation market is experiencing explosive growth, driven by enterprise demand for efficiency. Mid-market companies (100-1,000 employees) remain drastically underserved by current solutions.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997103" y="964716"/>
            <a:ext cx="743084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8"/>
              </a:lnSpc>
            </a:pPr>
            <a:r>
              <a:rPr lang="en-US" b="true" sz="1798">
                <a:solidFill>
                  <a:srgbClr val="570BEB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09875" y="2267834"/>
            <a:ext cx="6477000" cy="44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91"/>
              </a:lnSpc>
            </a:pPr>
            <a:r>
              <a:rPr lang="en-US" b="true" sz="2636" spc="-10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MARKET OPPORTUNITY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97695" y="3232165"/>
            <a:ext cx="1547812" cy="39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8"/>
              </a:lnSpc>
            </a:pPr>
            <a:r>
              <a:rPr lang="en-US" b="true" sz="2270" spc="-90">
                <a:solidFill>
                  <a:srgbClr val="570BE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$23.77B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09875" y="6600130"/>
            <a:ext cx="4122431" cy="1553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5"/>
              </a:lnSpc>
            </a:pPr>
            <a:r>
              <a:rPr lang="en-US" b="true" sz="2197" spc="-87">
                <a:solidFill>
                  <a:srgbClr val="570BE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"90% OF LARGE ENTERPRISES LISTED HYPERAUTOMATION AS A STRATEGIC PRIORITY IN 2024-2025."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90304" y="3232165"/>
            <a:ext cx="1547812" cy="39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8"/>
              </a:lnSpc>
            </a:pPr>
            <a:r>
              <a:rPr lang="en-US" b="true" sz="2270" spc="-90">
                <a:solidFill>
                  <a:srgbClr val="570BE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$40.77B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682912" y="3232165"/>
            <a:ext cx="1547812" cy="39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8"/>
              </a:lnSpc>
            </a:pPr>
            <a:r>
              <a:rPr lang="en-US" b="true" sz="2270" spc="-90">
                <a:solidFill>
                  <a:srgbClr val="570BE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9.41%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97695" y="3732863"/>
            <a:ext cx="1547812" cy="737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2025 MARKET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90304" y="3732863"/>
            <a:ext cx="1547812" cy="737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2031 PROJECTED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682912" y="3732863"/>
            <a:ext cx="1547812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CAGR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7812" y="2266989"/>
            <a:ext cx="643674" cy="64367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2794" y="2461971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EFEFE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-1722110">
            <a:off x="6743450" y="2363146"/>
            <a:ext cx="5962946" cy="6352007"/>
          </a:xfrm>
          <a:custGeom>
            <a:avLst/>
            <a:gdLst/>
            <a:ahLst/>
            <a:cxnLst/>
            <a:rect r="r" b="b" t="t" l="l"/>
            <a:pathLst>
              <a:path h="6352007" w="5962946">
                <a:moveTo>
                  <a:pt x="0" y="0"/>
                </a:moveTo>
                <a:lnTo>
                  <a:pt x="5962946" y="0"/>
                </a:lnTo>
                <a:lnTo>
                  <a:pt x="5962946" y="6352007"/>
                </a:lnTo>
                <a:lnTo>
                  <a:pt x="0" y="6352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94543" y="2853776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28335" y="6225843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44914" y="6821487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244914" y="3764649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47812" y="964716"/>
            <a:ext cx="2310233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997103" y="964716"/>
            <a:ext cx="743084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8"/>
              </a:lnSpc>
            </a:pPr>
            <a:r>
              <a:rPr lang="en-US" b="true" sz="1798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09875" y="2258309"/>
            <a:ext cx="4643438" cy="51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1"/>
              </a:lnSpc>
            </a:pPr>
            <a:r>
              <a:rPr lang="en-US" b="true" sz="3051" spc="-122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COMPETITIVE LANDSCAPE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913802" y="3277922"/>
            <a:ext cx="3633582" cy="935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UiPath &amp; Automation Anywhere:</a:t>
            </a:r>
          </a:p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Expensive, slow deployment,</a:t>
            </a:r>
          </a:p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built for large enterprises.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847594" y="6651927"/>
            <a:ext cx="3339622" cy="62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AI built-in, not bolted on.</a:t>
            </a:r>
          </a:p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Purpose-built for mid-market.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14503" y="7318971"/>
            <a:ext cx="3792285" cy="62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Zapier &amp; Make: Limited workflow depth, lack enterprise features.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58142" y="4354265"/>
            <a:ext cx="4248647" cy="935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More affordable &amp; faster than</a:t>
            </a:r>
          </a:p>
          <a:p>
            <a:pPr algn="r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enterprise. Deeper workflows</a:t>
            </a:r>
          </a:p>
          <a:p>
            <a:pPr algn="r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than lightweight alternatives.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913802" y="2761701"/>
            <a:ext cx="3633582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VS ENTERPRISE PLAYERS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847594" y="6133768"/>
            <a:ext cx="3339622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THE NEXARA ADVANTAGE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73207" y="6800812"/>
            <a:ext cx="3633582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VS LIGHTWEIGHT TOOLS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562930" y="3836106"/>
            <a:ext cx="3443859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NEXARA POSITIONING</a:t>
            </a:r>
          </a:p>
        </p:txBody>
      </p:sp>
      <p:sp>
        <p:nvSpPr>
          <p:cNvPr name="AutoShape 23" id="23"/>
          <p:cNvSpPr/>
          <p:nvPr/>
        </p:nvSpPr>
        <p:spPr>
          <a:xfrm flipV="true">
            <a:off x="6872087" y="3883731"/>
            <a:ext cx="775430" cy="12947"/>
          </a:xfrm>
          <a:prstGeom prst="line">
            <a:avLst/>
          </a:prstGeom>
          <a:ln cap="flat" w="28575">
            <a:solidFill>
              <a:srgbClr val="EFEFEF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24" id="24"/>
          <p:cNvSpPr/>
          <p:nvPr/>
        </p:nvSpPr>
        <p:spPr>
          <a:xfrm flipV="true">
            <a:off x="6946374" y="6964362"/>
            <a:ext cx="1334337" cy="0"/>
          </a:xfrm>
          <a:prstGeom prst="line">
            <a:avLst/>
          </a:prstGeom>
          <a:ln cap="flat" w="28575">
            <a:solidFill>
              <a:srgbClr val="EFEFEF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25" id="25"/>
          <p:cNvSpPr/>
          <p:nvPr/>
        </p:nvSpPr>
        <p:spPr>
          <a:xfrm flipH="true">
            <a:off x="10509183" y="2996651"/>
            <a:ext cx="1542327" cy="14288"/>
          </a:xfrm>
          <a:prstGeom prst="line">
            <a:avLst/>
          </a:prstGeom>
          <a:ln cap="flat" w="28575">
            <a:solidFill>
              <a:srgbClr val="EFEFEF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26" id="26"/>
          <p:cNvSpPr/>
          <p:nvPr/>
        </p:nvSpPr>
        <p:spPr>
          <a:xfrm flipH="true" flipV="true">
            <a:off x="11870113" y="6375680"/>
            <a:ext cx="1110469" cy="0"/>
          </a:xfrm>
          <a:prstGeom prst="line">
            <a:avLst/>
          </a:prstGeom>
          <a:ln cap="flat" w="28575">
            <a:solidFill>
              <a:srgbClr val="EFEFEF"/>
            </a:solidFill>
            <a:prstDash val="solid"/>
            <a:headEnd type="none" len="sm" w="sm"/>
            <a:tailEnd type="oval" len="lg" w="lg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7812" y="2266989"/>
            <a:ext cx="643674" cy="64367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2794" y="2461971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EFEFE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-3278242">
            <a:off x="-3419674" y="3337918"/>
            <a:ext cx="6665243" cy="6132211"/>
          </a:xfrm>
          <a:custGeom>
            <a:avLst/>
            <a:gdLst/>
            <a:ahLst/>
            <a:cxnLst/>
            <a:rect r="r" b="b" t="t" l="l"/>
            <a:pathLst>
              <a:path h="6132211" w="6665243">
                <a:moveTo>
                  <a:pt x="0" y="0"/>
                </a:moveTo>
                <a:lnTo>
                  <a:pt x="6665243" y="0"/>
                </a:lnTo>
                <a:lnTo>
                  <a:pt x="6665243" y="6132211"/>
                </a:lnTo>
                <a:lnTo>
                  <a:pt x="0" y="6132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548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09875" y="7411944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415184" y="7411944"/>
            <a:ext cx="285750" cy="285750"/>
          </a:xfrm>
          <a:custGeom>
            <a:avLst/>
            <a:gdLst/>
            <a:ahLst/>
            <a:cxnLst/>
            <a:rect r="r" b="b" t="t" l="l"/>
            <a:pathLst>
              <a:path h="285750" w="285750">
                <a:moveTo>
                  <a:pt x="0" y="0"/>
                </a:moveTo>
                <a:lnTo>
                  <a:pt x="285750" y="0"/>
                </a:lnTo>
                <a:lnTo>
                  <a:pt x="2857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422472" y="2514888"/>
            <a:ext cx="6892052" cy="5081002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false" flipV="false" rot="-5400000">
            <a:off x="12114964" y="-5254286"/>
            <a:ext cx="6665243" cy="8066859"/>
          </a:xfrm>
          <a:custGeom>
            <a:avLst/>
            <a:gdLst/>
            <a:ahLst/>
            <a:cxnLst/>
            <a:rect r="r" b="b" t="t" l="l"/>
            <a:pathLst>
              <a:path h="8066859" w="6665243">
                <a:moveTo>
                  <a:pt x="0" y="0"/>
                </a:moveTo>
                <a:lnTo>
                  <a:pt x="6665242" y="0"/>
                </a:lnTo>
                <a:lnTo>
                  <a:pt x="6665242" y="8066859"/>
                </a:lnTo>
                <a:lnTo>
                  <a:pt x="0" y="806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809875" y="3352840"/>
            <a:ext cx="6334125" cy="3639199"/>
            <a:chOff x="0" y="0"/>
            <a:chExt cx="981322" cy="5638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1322" cy="563807"/>
            </a:xfrm>
            <a:custGeom>
              <a:avLst/>
              <a:gdLst/>
              <a:ahLst/>
              <a:cxnLst/>
              <a:rect r="r" b="b" t="t" l="l"/>
              <a:pathLst>
                <a:path h="563807" w="981322">
                  <a:moveTo>
                    <a:pt x="24445" y="0"/>
                  </a:moveTo>
                  <a:lnTo>
                    <a:pt x="956877" y="0"/>
                  </a:lnTo>
                  <a:cubicBezTo>
                    <a:pt x="963360" y="0"/>
                    <a:pt x="969578" y="2575"/>
                    <a:pt x="974162" y="7160"/>
                  </a:cubicBezTo>
                  <a:cubicBezTo>
                    <a:pt x="978746" y="11744"/>
                    <a:pt x="981322" y="17962"/>
                    <a:pt x="981322" y="24445"/>
                  </a:cubicBezTo>
                  <a:lnTo>
                    <a:pt x="981322" y="539362"/>
                  </a:lnTo>
                  <a:cubicBezTo>
                    <a:pt x="981322" y="545845"/>
                    <a:pt x="978746" y="552063"/>
                    <a:pt x="974162" y="556647"/>
                  </a:cubicBezTo>
                  <a:cubicBezTo>
                    <a:pt x="969578" y="561232"/>
                    <a:pt x="963360" y="563807"/>
                    <a:pt x="956877" y="563807"/>
                  </a:cubicBezTo>
                  <a:lnTo>
                    <a:pt x="24445" y="563807"/>
                  </a:lnTo>
                  <a:cubicBezTo>
                    <a:pt x="10944" y="563807"/>
                    <a:pt x="0" y="552863"/>
                    <a:pt x="0" y="539362"/>
                  </a:cubicBezTo>
                  <a:lnTo>
                    <a:pt x="0" y="24445"/>
                  </a:lnTo>
                  <a:cubicBezTo>
                    <a:pt x="0" y="17962"/>
                    <a:pt x="2575" y="11744"/>
                    <a:pt x="7160" y="7160"/>
                  </a:cubicBezTo>
                  <a:cubicBezTo>
                    <a:pt x="11744" y="2575"/>
                    <a:pt x="17962" y="0"/>
                    <a:pt x="24445" y="0"/>
                  </a:cubicBezTo>
                  <a:close/>
                </a:path>
              </a:pathLst>
            </a:custGeom>
            <a:blipFill>
              <a:blip r:embed="rId8"/>
              <a:stretch>
                <a:fillRect l="-398" t="0" r="-398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809875" y="2239259"/>
            <a:ext cx="6477000" cy="62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6"/>
              </a:lnSpc>
            </a:pPr>
            <a:r>
              <a:rPr lang="en-US" b="true" sz="3597" spc="-14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TRACTION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35618" y="4899699"/>
            <a:ext cx="1353536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$89K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35618" y="4070221"/>
            <a:ext cx="1523337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35618" y="5743259"/>
            <a:ext cx="1353536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31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35618" y="5204230"/>
            <a:ext cx="1523337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5"/>
              </a:lnSpc>
            </a:pPr>
            <a:r>
              <a:rPr lang="en-US" sz="2025" spc="-8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Revenue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35618" y="6047790"/>
            <a:ext cx="1353536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5"/>
              </a:lnSpc>
            </a:pPr>
            <a:r>
              <a:rPr lang="en-US" sz="2025" spc="-8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Customers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41513" y="7887803"/>
            <a:ext cx="5932428" cy="1203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29"/>
              </a:lnSpc>
            </a:pPr>
            <a:r>
              <a:rPr lang="en-US" sz="1735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Nexara has achieved strong quarter-over-quarter growth, with revenue growing 4.5x from Q1 to Q4. Our customer base expanded from 12 to 94 customers while maintaining best-in-class retention metrics.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336204" y="7364319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Q1 2024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41513" y="7364319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Q3-Q4 2024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47812" y="974241"/>
            <a:ext cx="2310233" cy="289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29"/>
              </a:lnSpc>
            </a:pPr>
            <a:r>
              <a:rPr lang="en-US" b="true" sz="1735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997103" y="974241"/>
            <a:ext cx="743084" cy="289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429"/>
              </a:lnSpc>
            </a:pPr>
            <a:r>
              <a:rPr lang="en-US" b="true" sz="1735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36204" y="7849703"/>
            <a:ext cx="1547812" cy="53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6"/>
              </a:lnSpc>
            </a:pPr>
            <a:r>
              <a:rPr lang="en-US" b="true" sz="3097" spc="-123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$42K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13848" y="7849703"/>
            <a:ext cx="2402316" cy="53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6"/>
              </a:lnSpc>
            </a:pPr>
            <a:r>
              <a:rPr lang="en-US" b="true" sz="3097" spc="-123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NPS: 67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75551" y="7849703"/>
            <a:ext cx="1945648" cy="53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6"/>
              </a:lnSpc>
            </a:pPr>
            <a:r>
              <a:rPr lang="en-US" b="true" sz="3097" spc="-123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336204" y="8411043"/>
            <a:ext cx="1547812" cy="306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REVENUE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213848" y="8411043"/>
            <a:ext cx="1787277" cy="306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CHURN: 4.2%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075551" y="8411043"/>
            <a:ext cx="1945648" cy="306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 spc="-7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CUSTOMERS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288974" y="3324265"/>
            <a:ext cx="151271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305034" y="4899699"/>
            <a:ext cx="1384636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$103K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189517" y="4899699"/>
            <a:ext cx="1254336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$187K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305034" y="5743259"/>
            <a:ext cx="1384636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55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189517" y="5743259"/>
            <a:ext cx="1254336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94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305034" y="5204230"/>
            <a:ext cx="1384636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5"/>
              </a:lnSpc>
            </a:pPr>
            <a:r>
              <a:rPr lang="en-US" sz="2025" spc="-8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Revenue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189517" y="5204230"/>
            <a:ext cx="1254336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5"/>
              </a:lnSpc>
            </a:pPr>
            <a:r>
              <a:rPr lang="en-US" sz="2025" spc="-8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Revenue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305034" y="6047790"/>
            <a:ext cx="1384636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5"/>
              </a:lnSpc>
            </a:pPr>
            <a:r>
              <a:rPr lang="en-US" sz="2025" spc="-8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Customers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189517" y="6047790"/>
            <a:ext cx="1254336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35"/>
              </a:lnSpc>
            </a:pPr>
            <a:r>
              <a:rPr lang="en-US" sz="2025" spc="-81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Customers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5146171" y="2588015"/>
            <a:ext cx="1594017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7812" y="2266989"/>
            <a:ext cx="643674" cy="64367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2794" y="2461971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EFEFE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3080483" y="4811922"/>
            <a:ext cx="1717036" cy="1841326"/>
          </a:xfrm>
          <a:custGeom>
            <a:avLst/>
            <a:gdLst/>
            <a:ahLst/>
            <a:cxnLst/>
            <a:rect r="r" b="b" t="t" l="l"/>
            <a:pathLst>
              <a:path h="1841326" w="1717036">
                <a:moveTo>
                  <a:pt x="0" y="0"/>
                </a:moveTo>
                <a:lnTo>
                  <a:pt x="1717037" y="0"/>
                </a:lnTo>
                <a:lnTo>
                  <a:pt x="1717037" y="1841326"/>
                </a:lnTo>
                <a:lnTo>
                  <a:pt x="0" y="1841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73313" y="4932681"/>
            <a:ext cx="1694627" cy="1743372"/>
          </a:xfrm>
          <a:custGeom>
            <a:avLst/>
            <a:gdLst/>
            <a:ahLst/>
            <a:cxnLst/>
            <a:rect r="r" b="b" t="t" l="l"/>
            <a:pathLst>
              <a:path h="1743372" w="1694627">
                <a:moveTo>
                  <a:pt x="0" y="0"/>
                </a:moveTo>
                <a:lnTo>
                  <a:pt x="1694627" y="0"/>
                </a:lnTo>
                <a:lnTo>
                  <a:pt x="1694627" y="1743372"/>
                </a:lnTo>
                <a:lnTo>
                  <a:pt x="0" y="17433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54175" y="4785307"/>
            <a:ext cx="1694684" cy="1755754"/>
          </a:xfrm>
          <a:custGeom>
            <a:avLst/>
            <a:gdLst/>
            <a:ahLst/>
            <a:cxnLst/>
            <a:rect r="r" b="b" t="t" l="l"/>
            <a:pathLst>
              <a:path h="1755754" w="1694684">
                <a:moveTo>
                  <a:pt x="0" y="0"/>
                </a:moveTo>
                <a:lnTo>
                  <a:pt x="1694684" y="0"/>
                </a:lnTo>
                <a:lnTo>
                  <a:pt x="1694684" y="1755754"/>
                </a:lnTo>
                <a:lnTo>
                  <a:pt x="0" y="1755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5400000">
            <a:off x="9795687" y="-3278316"/>
            <a:ext cx="4954258" cy="7326761"/>
          </a:xfrm>
          <a:custGeom>
            <a:avLst/>
            <a:gdLst/>
            <a:ahLst/>
            <a:cxnLst/>
            <a:rect r="r" b="b" t="t" l="l"/>
            <a:pathLst>
              <a:path h="7326761" w="4954258">
                <a:moveTo>
                  <a:pt x="0" y="7326762"/>
                </a:moveTo>
                <a:lnTo>
                  <a:pt x="4954258" y="7326762"/>
                </a:lnTo>
                <a:lnTo>
                  <a:pt x="4954258" y="0"/>
                </a:lnTo>
                <a:lnTo>
                  <a:pt x="0" y="0"/>
                </a:lnTo>
                <a:lnTo>
                  <a:pt x="0" y="7326762"/>
                </a:lnTo>
                <a:close/>
              </a:path>
            </a:pathLst>
          </a:custGeom>
          <a:blipFill>
            <a:blip r:embed="rId7"/>
            <a:stretch>
              <a:fillRect l="0" t="0" r="-2219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47812" y="964716"/>
            <a:ext cx="2310233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b="true" sz="1798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95625" y="7546101"/>
            <a:ext cx="4248004" cy="1249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Per-seat SaaS subscriptions starting at $49/user/month for teams of 100-1,000 employees, with volume discounts for enterprise deployments.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24812" y="7546101"/>
            <a:ext cx="4248004" cy="1249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White-glove onboarding and custom workflow configuration services, typically 15-20% of first-year contract value.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54000" y="7546101"/>
            <a:ext cx="4248004" cy="935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8"/>
              </a:lnSpc>
            </a:pPr>
            <a:r>
              <a:rPr lang="en-US" sz="1798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Advanced AI capabilities including predictive automation and intelligent routing at premium tier pricing.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997103" y="964716"/>
            <a:ext cx="743084" cy="30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18"/>
              </a:lnSpc>
            </a:pPr>
            <a:r>
              <a:rPr lang="en-US" b="true" sz="1798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09875" y="2239259"/>
            <a:ext cx="6477000" cy="62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6"/>
              </a:lnSpc>
            </a:pPr>
            <a:r>
              <a:rPr lang="en-US" b="true" sz="3597" spc="-14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BUSINESS MODEL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95625" y="7028654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PER-SEAT SUBSCRIPTIONS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95625" y="3422610"/>
            <a:ext cx="4248004" cy="83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5"/>
              </a:lnSpc>
            </a:pPr>
            <a:r>
              <a:rPr lang="en-US" b="true" sz="4796" spc="-19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24812" y="7028654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IMPLEMENTATION SERVICES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024812" y="3422610"/>
            <a:ext cx="4248004" cy="83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5"/>
              </a:lnSpc>
            </a:pPr>
            <a:r>
              <a:rPr lang="en-US" b="true" sz="4796" spc="-19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02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54000" y="7028654"/>
            <a:ext cx="4248004" cy="36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37"/>
              </a:lnSpc>
            </a:pPr>
            <a:r>
              <a:rPr lang="en-US" b="true" sz="2098" spc="-8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PREMIUM AI FEATURES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54000" y="3422610"/>
            <a:ext cx="4248004" cy="83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5"/>
              </a:lnSpc>
            </a:pPr>
            <a:r>
              <a:rPr lang="en-US" b="true" sz="4796" spc="-19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3150724" y="2006297"/>
            <a:ext cx="8059373" cy="10976256"/>
          </a:xfrm>
          <a:custGeom>
            <a:avLst/>
            <a:gdLst/>
            <a:ahLst/>
            <a:cxnLst/>
            <a:rect r="r" b="b" t="t" l="l"/>
            <a:pathLst>
              <a:path h="10976256" w="8059373">
                <a:moveTo>
                  <a:pt x="8059373" y="0"/>
                </a:moveTo>
                <a:lnTo>
                  <a:pt x="0" y="0"/>
                </a:lnTo>
                <a:lnTo>
                  <a:pt x="0" y="10976256"/>
                </a:lnTo>
                <a:lnTo>
                  <a:pt x="8059373" y="10976256"/>
                </a:lnTo>
                <a:lnTo>
                  <a:pt x="8059373" y="0"/>
                </a:lnTo>
                <a:close/>
              </a:path>
            </a:pathLst>
          </a:custGeom>
          <a:blipFill>
            <a:blip r:embed="rId2"/>
            <a:stretch>
              <a:fillRect l="0" t="0" r="-2699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47812" y="2266989"/>
            <a:ext cx="643674" cy="64367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42794" y="2461971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EFEFE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547812" y="3589857"/>
            <a:ext cx="3645249" cy="5668443"/>
            <a:chOff x="0" y="0"/>
            <a:chExt cx="960066" cy="14929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0066" cy="1492923"/>
            </a:xfrm>
            <a:custGeom>
              <a:avLst/>
              <a:gdLst/>
              <a:ahLst/>
              <a:cxnLst/>
              <a:rect r="r" b="b" t="t" l="l"/>
              <a:pathLst>
                <a:path h="1492923" w="960066">
                  <a:moveTo>
                    <a:pt x="48848" y="0"/>
                  </a:moveTo>
                  <a:lnTo>
                    <a:pt x="911217" y="0"/>
                  </a:lnTo>
                  <a:cubicBezTo>
                    <a:pt x="938196" y="0"/>
                    <a:pt x="960066" y="21870"/>
                    <a:pt x="960066" y="48848"/>
                  </a:cubicBezTo>
                  <a:lnTo>
                    <a:pt x="960066" y="1444075"/>
                  </a:lnTo>
                  <a:cubicBezTo>
                    <a:pt x="960066" y="1457030"/>
                    <a:pt x="954919" y="1469455"/>
                    <a:pt x="945758" y="1478616"/>
                  </a:cubicBezTo>
                  <a:cubicBezTo>
                    <a:pt x="936597" y="1487777"/>
                    <a:pt x="924173" y="1492923"/>
                    <a:pt x="911217" y="1492923"/>
                  </a:cubicBezTo>
                  <a:lnTo>
                    <a:pt x="48848" y="1492923"/>
                  </a:lnTo>
                  <a:cubicBezTo>
                    <a:pt x="35893" y="1492923"/>
                    <a:pt x="23468" y="1487777"/>
                    <a:pt x="14307" y="1478616"/>
                  </a:cubicBezTo>
                  <a:cubicBezTo>
                    <a:pt x="5147" y="1469455"/>
                    <a:pt x="0" y="1457030"/>
                    <a:pt x="0" y="1444075"/>
                  </a:cubicBezTo>
                  <a:lnTo>
                    <a:pt x="0" y="48848"/>
                  </a:lnTo>
                  <a:cubicBezTo>
                    <a:pt x="0" y="21870"/>
                    <a:pt x="21870" y="0"/>
                    <a:pt x="48848" y="0"/>
                  </a:cubicBezTo>
                  <a:close/>
                </a:path>
              </a:pathLst>
            </a:custGeom>
            <a:solidFill>
              <a:srgbClr val="160040"/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60066" cy="1531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276895" y="6458677"/>
            <a:ext cx="733085" cy="410823"/>
            <a:chOff x="0" y="0"/>
            <a:chExt cx="193076" cy="1082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3076" cy="108200"/>
            </a:xfrm>
            <a:custGeom>
              <a:avLst/>
              <a:gdLst/>
              <a:ahLst/>
              <a:cxnLst/>
              <a:rect r="r" b="b" t="t" l="l"/>
              <a:pathLst>
                <a:path h="108200" w="193076">
                  <a:moveTo>
                    <a:pt x="54100" y="0"/>
                  </a:moveTo>
                  <a:lnTo>
                    <a:pt x="138976" y="0"/>
                  </a:lnTo>
                  <a:cubicBezTo>
                    <a:pt x="153324" y="0"/>
                    <a:pt x="167085" y="5700"/>
                    <a:pt x="177230" y="15846"/>
                  </a:cubicBezTo>
                  <a:cubicBezTo>
                    <a:pt x="187376" y="25991"/>
                    <a:pt x="193076" y="39752"/>
                    <a:pt x="193076" y="54100"/>
                  </a:cubicBezTo>
                  <a:lnTo>
                    <a:pt x="193076" y="54100"/>
                  </a:lnTo>
                  <a:cubicBezTo>
                    <a:pt x="193076" y="83979"/>
                    <a:pt x="168854" y="108200"/>
                    <a:pt x="138976" y="108200"/>
                  </a:cubicBezTo>
                  <a:lnTo>
                    <a:pt x="54100" y="108200"/>
                  </a:lnTo>
                  <a:cubicBezTo>
                    <a:pt x="39752" y="108200"/>
                    <a:pt x="25991" y="102500"/>
                    <a:pt x="15846" y="92355"/>
                  </a:cubicBezTo>
                  <a:cubicBezTo>
                    <a:pt x="5700" y="82209"/>
                    <a:pt x="0" y="68448"/>
                    <a:pt x="0" y="54100"/>
                  </a:cubicBezTo>
                  <a:lnTo>
                    <a:pt x="0" y="54100"/>
                  </a:lnTo>
                  <a:cubicBezTo>
                    <a:pt x="0" y="39752"/>
                    <a:pt x="5700" y="25991"/>
                    <a:pt x="15846" y="15846"/>
                  </a:cubicBezTo>
                  <a:cubicBezTo>
                    <a:pt x="25991" y="5700"/>
                    <a:pt x="39752" y="0"/>
                    <a:pt x="54100" y="0"/>
                  </a:cubicBezTo>
                  <a:close/>
                </a:path>
              </a:pathLst>
            </a:custGeom>
            <a:solidFill>
              <a:srgbClr val="16004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193076" cy="127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Helvetica Now Bold"/>
                  <a:ea typeface="Helvetica Now Bold"/>
                  <a:cs typeface="Helvetica Now Bold"/>
                  <a:sym typeface="Helvetica Now Bold"/>
                </a:rPr>
                <a:t>CEO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119827" y="6458677"/>
            <a:ext cx="733085" cy="410823"/>
            <a:chOff x="0" y="0"/>
            <a:chExt cx="193076" cy="1082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3076" cy="108200"/>
            </a:xfrm>
            <a:custGeom>
              <a:avLst/>
              <a:gdLst/>
              <a:ahLst/>
              <a:cxnLst/>
              <a:rect r="r" b="b" t="t" l="l"/>
              <a:pathLst>
                <a:path h="108200" w="193076">
                  <a:moveTo>
                    <a:pt x="54100" y="0"/>
                  </a:moveTo>
                  <a:lnTo>
                    <a:pt x="138976" y="0"/>
                  </a:lnTo>
                  <a:cubicBezTo>
                    <a:pt x="153324" y="0"/>
                    <a:pt x="167085" y="5700"/>
                    <a:pt x="177230" y="15846"/>
                  </a:cubicBezTo>
                  <a:cubicBezTo>
                    <a:pt x="187376" y="25991"/>
                    <a:pt x="193076" y="39752"/>
                    <a:pt x="193076" y="54100"/>
                  </a:cubicBezTo>
                  <a:lnTo>
                    <a:pt x="193076" y="54100"/>
                  </a:lnTo>
                  <a:cubicBezTo>
                    <a:pt x="193076" y="83979"/>
                    <a:pt x="168854" y="108200"/>
                    <a:pt x="138976" y="108200"/>
                  </a:cubicBezTo>
                  <a:lnTo>
                    <a:pt x="54100" y="108200"/>
                  </a:lnTo>
                  <a:cubicBezTo>
                    <a:pt x="39752" y="108200"/>
                    <a:pt x="25991" y="102500"/>
                    <a:pt x="15846" y="92355"/>
                  </a:cubicBezTo>
                  <a:cubicBezTo>
                    <a:pt x="5700" y="82209"/>
                    <a:pt x="0" y="68448"/>
                    <a:pt x="0" y="54100"/>
                  </a:cubicBezTo>
                  <a:lnTo>
                    <a:pt x="0" y="54100"/>
                  </a:lnTo>
                  <a:cubicBezTo>
                    <a:pt x="0" y="39752"/>
                    <a:pt x="5700" y="25991"/>
                    <a:pt x="15846" y="15846"/>
                  </a:cubicBezTo>
                  <a:cubicBezTo>
                    <a:pt x="25991" y="5700"/>
                    <a:pt x="39752" y="0"/>
                    <a:pt x="54100" y="0"/>
                  </a:cubicBezTo>
                  <a:close/>
                </a:path>
              </a:pathLst>
            </a:custGeom>
            <a:solidFill>
              <a:srgbClr val="16004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3076" cy="146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true" rot="5400000">
            <a:off x="10669975" y="-8174064"/>
            <a:ext cx="8967185" cy="12304885"/>
          </a:xfrm>
          <a:custGeom>
            <a:avLst/>
            <a:gdLst/>
            <a:ahLst/>
            <a:cxnLst/>
            <a:rect r="r" b="b" t="t" l="l"/>
            <a:pathLst>
              <a:path h="12304885" w="8967185">
                <a:moveTo>
                  <a:pt x="8967185" y="12304885"/>
                </a:moveTo>
                <a:lnTo>
                  <a:pt x="0" y="12304885"/>
                </a:lnTo>
                <a:lnTo>
                  <a:pt x="0" y="0"/>
                </a:lnTo>
                <a:lnTo>
                  <a:pt x="8967185" y="0"/>
                </a:lnTo>
                <a:lnTo>
                  <a:pt x="8967185" y="12304885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5398432" y="3589857"/>
            <a:ext cx="3645249" cy="5668443"/>
            <a:chOff x="0" y="0"/>
            <a:chExt cx="960066" cy="149292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60066" cy="1492923"/>
            </a:xfrm>
            <a:custGeom>
              <a:avLst/>
              <a:gdLst/>
              <a:ahLst/>
              <a:cxnLst/>
              <a:rect r="r" b="b" t="t" l="l"/>
              <a:pathLst>
                <a:path h="1492923" w="960066">
                  <a:moveTo>
                    <a:pt x="48848" y="0"/>
                  </a:moveTo>
                  <a:lnTo>
                    <a:pt x="911217" y="0"/>
                  </a:lnTo>
                  <a:cubicBezTo>
                    <a:pt x="938196" y="0"/>
                    <a:pt x="960066" y="21870"/>
                    <a:pt x="960066" y="48848"/>
                  </a:cubicBezTo>
                  <a:lnTo>
                    <a:pt x="960066" y="1444075"/>
                  </a:lnTo>
                  <a:cubicBezTo>
                    <a:pt x="960066" y="1457030"/>
                    <a:pt x="954919" y="1469455"/>
                    <a:pt x="945758" y="1478616"/>
                  </a:cubicBezTo>
                  <a:cubicBezTo>
                    <a:pt x="936597" y="1487777"/>
                    <a:pt x="924173" y="1492923"/>
                    <a:pt x="911217" y="1492923"/>
                  </a:cubicBezTo>
                  <a:lnTo>
                    <a:pt x="48848" y="1492923"/>
                  </a:lnTo>
                  <a:cubicBezTo>
                    <a:pt x="35893" y="1492923"/>
                    <a:pt x="23468" y="1487777"/>
                    <a:pt x="14307" y="1478616"/>
                  </a:cubicBezTo>
                  <a:cubicBezTo>
                    <a:pt x="5147" y="1469455"/>
                    <a:pt x="0" y="1457030"/>
                    <a:pt x="0" y="1444075"/>
                  </a:cubicBezTo>
                  <a:lnTo>
                    <a:pt x="0" y="48848"/>
                  </a:lnTo>
                  <a:cubicBezTo>
                    <a:pt x="0" y="21870"/>
                    <a:pt x="21870" y="0"/>
                    <a:pt x="48848" y="0"/>
                  </a:cubicBezTo>
                  <a:close/>
                </a:path>
              </a:pathLst>
            </a:custGeom>
            <a:solidFill>
              <a:srgbClr val="160040"/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960066" cy="1531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246685" y="3589857"/>
            <a:ext cx="3645249" cy="5668443"/>
            <a:chOff x="0" y="0"/>
            <a:chExt cx="960066" cy="149292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60066" cy="1492923"/>
            </a:xfrm>
            <a:custGeom>
              <a:avLst/>
              <a:gdLst/>
              <a:ahLst/>
              <a:cxnLst/>
              <a:rect r="r" b="b" t="t" l="l"/>
              <a:pathLst>
                <a:path h="1492923" w="960066">
                  <a:moveTo>
                    <a:pt x="48848" y="0"/>
                  </a:moveTo>
                  <a:lnTo>
                    <a:pt x="911217" y="0"/>
                  </a:lnTo>
                  <a:cubicBezTo>
                    <a:pt x="938196" y="0"/>
                    <a:pt x="960066" y="21870"/>
                    <a:pt x="960066" y="48848"/>
                  </a:cubicBezTo>
                  <a:lnTo>
                    <a:pt x="960066" y="1444075"/>
                  </a:lnTo>
                  <a:cubicBezTo>
                    <a:pt x="960066" y="1457030"/>
                    <a:pt x="954919" y="1469455"/>
                    <a:pt x="945758" y="1478616"/>
                  </a:cubicBezTo>
                  <a:cubicBezTo>
                    <a:pt x="936597" y="1487777"/>
                    <a:pt x="924173" y="1492923"/>
                    <a:pt x="911217" y="1492923"/>
                  </a:cubicBezTo>
                  <a:lnTo>
                    <a:pt x="48848" y="1492923"/>
                  </a:lnTo>
                  <a:cubicBezTo>
                    <a:pt x="35893" y="1492923"/>
                    <a:pt x="23468" y="1487777"/>
                    <a:pt x="14307" y="1478616"/>
                  </a:cubicBezTo>
                  <a:cubicBezTo>
                    <a:pt x="5147" y="1469455"/>
                    <a:pt x="0" y="1457030"/>
                    <a:pt x="0" y="1444075"/>
                  </a:cubicBezTo>
                  <a:lnTo>
                    <a:pt x="0" y="48848"/>
                  </a:lnTo>
                  <a:cubicBezTo>
                    <a:pt x="0" y="21870"/>
                    <a:pt x="21870" y="0"/>
                    <a:pt x="48848" y="0"/>
                  </a:cubicBezTo>
                  <a:close/>
                </a:path>
              </a:pathLst>
            </a:custGeom>
            <a:solidFill>
              <a:srgbClr val="160040"/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960066" cy="1531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094938" y="3589857"/>
            <a:ext cx="3645249" cy="5668443"/>
            <a:chOff x="0" y="0"/>
            <a:chExt cx="960066" cy="149292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60066" cy="1492923"/>
            </a:xfrm>
            <a:custGeom>
              <a:avLst/>
              <a:gdLst/>
              <a:ahLst/>
              <a:cxnLst/>
              <a:rect r="r" b="b" t="t" l="l"/>
              <a:pathLst>
                <a:path h="1492923" w="960066">
                  <a:moveTo>
                    <a:pt x="48848" y="0"/>
                  </a:moveTo>
                  <a:lnTo>
                    <a:pt x="911217" y="0"/>
                  </a:lnTo>
                  <a:cubicBezTo>
                    <a:pt x="938196" y="0"/>
                    <a:pt x="960066" y="21870"/>
                    <a:pt x="960066" y="48848"/>
                  </a:cubicBezTo>
                  <a:lnTo>
                    <a:pt x="960066" y="1444075"/>
                  </a:lnTo>
                  <a:cubicBezTo>
                    <a:pt x="960066" y="1457030"/>
                    <a:pt x="954919" y="1469455"/>
                    <a:pt x="945758" y="1478616"/>
                  </a:cubicBezTo>
                  <a:cubicBezTo>
                    <a:pt x="936597" y="1487777"/>
                    <a:pt x="924173" y="1492923"/>
                    <a:pt x="911217" y="1492923"/>
                  </a:cubicBezTo>
                  <a:lnTo>
                    <a:pt x="48848" y="1492923"/>
                  </a:lnTo>
                  <a:cubicBezTo>
                    <a:pt x="35893" y="1492923"/>
                    <a:pt x="23468" y="1487777"/>
                    <a:pt x="14307" y="1478616"/>
                  </a:cubicBezTo>
                  <a:cubicBezTo>
                    <a:pt x="5147" y="1469455"/>
                    <a:pt x="0" y="1457030"/>
                    <a:pt x="0" y="1444075"/>
                  </a:cubicBezTo>
                  <a:lnTo>
                    <a:pt x="0" y="48848"/>
                  </a:lnTo>
                  <a:cubicBezTo>
                    <a:pt x="0" y="21870"/>
                    <a:pt x="21870" y="0"/>
                    <a:pt x="48848" y="0"/>
                  </a:cubicBezTo>
                  <a:close/>
                </a:path>
              </a:pathLst>
            </a:custGeom>
            <a:solidFill>
              <a:srgbClr val="160040"/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60066" cy="1531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737398" y="3781590"/>
            <a:ext cx="3266078" cy="2444517"/>
            <a:chOff x="0" y="0"/>
            <a:chExt cx="506001" cy="3787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06001" cy="378720"/>
            </a:xfrm>
            <a:custGeom>
              <a:avLst/>
              <a:gdLst/>
              <a:ahLst/>
              <a:cxnLst/>
              <a:rect r="r" b="b" t="t" l="l"/>
              <a:pathLst>
                <a:path h="378720" w="506001">
                  <a:moveTo>
                    <a:pt x="47408" y="0"/>
                  </a:moveTo>
                  <a:lnTo>
                    <a:pt x="458593" y="0"/>
                  </a:lnTo>
                  <a:cubicBezTo>
                    <a:pt x="484776" y="0"/>
                    <a:pt x="506001" y="21225"/>
                    <a:pt x="506001" y="47408"/>
                  </a:cubicBezTo>
                  <a:lnTo>
                    <a:pt x="506001" y="331312"/>
                  </a:lnTo>
                  <a:cubicBezTo>
                    <a:pt x="506001" y="343885"/>
                    <a:pt x="501006" y="355943"/>
                    <a:pt x="492116" y="364834"/>
                  </a:cubicBezTo>
                  <a:cubicBezTo>
                    <a:pt x="483225" y="373725"/>
                    <a:pt x="471166" y="378720"/>
                    <a:pt x="458593" y="378720"/>
                  </a:cubicBezTo>
                  <a:lnTo>
                    <a:pt x="47408" y="378720"/>
                  </a:lnTo>
                  <a:cubicBezTo>
                    <a:pt x="34835" y="378720"/>
                    <a:pt x="22776" y="373725"/>
                    <a:pt x="13885" y="364834"/>
                  </a:cubicBezTo>
                  <a:cubicBezTo>
                    <a:pt x="4995" y="355943"/>
                    <a:pt x="0" y="343885"/>
                    <a:pt x="0" y="331312"/>
                  </a:cubicBezTo>
                  <a:lnTo>
                    <a:pt x="0" y="47408"/>
                  </a:lnTo>
                  <a:cubicBezTo>
                    <a:pt x="0" y="34835"/>
                    <a:pt x="4995" y="22776"/>
                    <a:pt x="13885" y="13885"/>
                  </a:cubicBezTo>
                  <a:cubicBezTo>
                    <a:pt x="22776" y="4995"/>
                    <a:pt x="34835" y="0"/>
                    <a:pt x="47408" y="0"/>
                  </a:cubicBezTo>
                  <a:close/>
                </a:path>
              </a:pathLst>
            </a:custGeom>
            <a:blipFill>
              <a:blip r:embed="rId6"/>
              <a:stretch>
                <a:fillRect l="-147" t="0" r="-147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5586834" y="3781590"/>
            <a:ext cx="3266078" cy="2444517"/>
            <a:chOff x="0" y="0"/>
            <a:chExt cx="506001" cy="3787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06001" cy="378720"/>
            </a:xfrm>
            <a:custGeom>
              <a:avLst/>
              <a:gdLst/>
              <a:ahLst/>
              <a:cxnLst/>
              <a:rect r="r" b="b" t="t" l="l"/>
              <a:pathLst>
                <a:path h="378720" w="506001">
                  <a:moveTo>
                    <a:pt x="47408" y="0"/>
                  </a:moveTo>
                  <a:lnTo>
                    <a:pt x="458593" y="0"/>
                  </a:lnTo>
                  <a:cubicBezTo>
                    <a:pt x="484776" y="0"/>
                    <a:pt x="506001" y="21225"/>
                    <a:pt x="506001" y="47408"/>
                  </a:cubicBezTo>
                  <a:lnTo>
                    <a:pt x="506001" y="331312"/>
                  </a:lnTo>
                  <a:cubicBezTo>
                    <a:pt x="506001" y="343885"/>
                    <a:pt x="501006" y="355943"/>
                    <a:pt x="492116" y="364834"/>
                  </a:cubicBezTo>
                  <a:cubicBezTo>
                    <a:pt x="483225" y="373725"/>
                    <a:pt x="471166" y="378720"/>
                    <a:pt x="458593" y="378720"/>
                  </a:cubicBezTo>
                  <a:lnTo>
                    <a:pt x="47408" y="378720"/>
                  </a:lnTo>
                  <a:cubicBezTo>
                    <a:pt x="34835" y="378720"/>
                    <a:pt x="22776" y="373725"/>
                    <a:pt x="13885" y="364834"/>
                  </a:cubicBezTo>
                  <a:cubicBezTo>
                    <a:pt x="4995" y="355943"/>
                    <a:pt x="0" y="343885"/>
                    <a:pt x="0" y="331312"/>
                  </a:cubicBezTo>
                  <a:lnTo>
                    <a:pt x="0" y="47408"/>
                  </a:lnTo>
                  <a:cubicBezTo>
                    <a:pt x="0" y="34835"/>
                    <a:pt x="4995" y="22776"/>
                    <a:pt x="13885" y="13885"/>
                  </a:cubicBezTo>
                  <a:cubicBezTo>
                    <a:pt x="22776" y="4995"/>
                    <a:pt x="34835" y="0"/>
                    <a:pt x="47408" y="0"/>
                  </a:cubicBezTo>
                  <a:close/>
                </a:path>
              </a:pathLst>
            </a:custGeom>
            <a:blipFill>
              <a:blip r:embed="rId7"/>
              <a:stretch>
                <a:fillRect l="-147" t="0" r="-147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9436270" y="3781590"/>
            <a:ext cx="3266078" cy="2444517"/>
            <a:chOff x="0" y="0"/>
            <a:chExt cx="506001" cy="37872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6001" cy="378720"/>
            </a:xfrm>
            <a:custGeom>
              <a:avLst/>
              <a:gdLst/>
              <a:ahLst/>
              <a:cxnLst/>
              <a:rect r="r" b="b" t="t" l="l"/>
              <a:pathLst>
                <a:path h="378720" w="506001">
                  <a:moveTo>
                    <a:pt x="47408" y="0"/>
                  </a:moveTo>
                  <a:lnTo>
                    <a:pt x="458593" y="0"/>
                  </a:lnTo>
                  <a:cubicBezTo>
                    <a:pt x="484776" y="0"/>
                    <a:pt x="506001" y="21225"/>
                    <a:pt x="506001" y="47408"/>
                  </a:cubicBezTo>
                  <a:lnTo>
                    <a:pt x="506001" y="331312"/>
                  </a:lnTo>
                  <a:cubicBezTo>
                    <a:pt x="506001" y="343885"/>
                    <a:pt x="501006" y="355943"/>
                    <a:pt x="492116" y="364834"/>
                  </a:cubicBezTo>
                  <a:cubicBezTo>
                    <a:pt x="483225" y="373725"/>
                    <a:pt x="471166" y="378720"/>
                    <a:pt x="458593" y="378720"/>
                  </a:cubicBezTo>
                  <a:lnTo>
                    <a:pt x="47408" y="378720"/>
                  </a:lnTo>
                  <a:cubicBezTo>
                    <a:pt x="34835" y="378720"/>
                    <a:pt x="22776" y="373725"/>
                    <a:pt x="13885" y="364834"/>
                  </a:cubicBezTo>
                  <a:cubicBezTo>
                    <a:pt x="4995" y="355943"/>
                    <a:pt x="0" y="343885"/>
                    <a:pt x="0" y="331312"/>
                  </a:cubicBezTo>
                  <a:lnTo>
                    <a:pt x="0" y="47408"/>
                  </a:lnTo>
                  <a:cubicBezTo>
                    <a:pt x="0" y="34835"/>
                    <a:pt x="4995" y="22776"/>
                    <a:pt x="13885" y="13885"/>
                  </a:cubicBezTo>
                  <a:cubicBezTo>
                    <a:pt x="22776" y="4995"/>
                    <a:pt x="34835" y="0"/>
                    <a:pt x="47408" y="0"/>
                  </a:cubicBezTo>
                  <a:close/>
                </a:path>
              </a:pathLst>
            </a:custGeom>
            <a:blipFill>
              <a:blip r:embed="rId8"/>
              <a:stretch>
                <a:fillRect l="-147" t="0" r="-147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3285707" y="3781590"/>
            <a:ext cx="3266078" cy="2444517"/>
            <a:chOff x="0" y="0"/>
            <a:chExt cx="506001" cy="3787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506001" cy="378720"/>
            </a:xfrm>
            <a:custGeom>
              <a:avLst/>
              <a:gdLst/>
              <a:ahLst/>
              <a:cxnLst/>
              <a:rect r="r" b="b" t="t" l="l"/>
              <a:pathLst>
                <a:path h="378720" w="506001">
                  <a:moveTo>
                    <a:pt x="47408" y="0"/>
                  </a:moveTo>
                  <a:lnTo>
                    <a:pt x="458593" y="0"/>
                  </a:lnTo>
                  <a:cubicBezTo>
                    <a:pt x="484776" y="0"/>
                    <a:pt x="506001" y="21225"/>
                    <a:pt x="506001" y="47408"/>
                  </a:cubicBezTo>
                  <a:lnTo>
                    <a:pt x="506001" y="331312"/>
                  </a:lnTo>
                  <a:cubicBezTo>
                    <a:pt x="506001" y="343885"/>
                    <a:pt x="501006" y="355943"/>
                    <a:pt x="492116" y="364834"/>
                  </a:cubicBezTo>
                  <a:cubicBezTo>
                    <a:pt x="483225" y="373725"/>
                    <a:pt x="471166" y="378720"/>
                    <a:pt x="458593" y="378720"/>
                  </a:cubicBezTo>
                  <a:lnTo>
                    <a:pt x="47408" y="378720"/>
                  </a:lnTo>
                  <a:cubicBezTo>
                    <a:pt x="34835" y="378720"/>
                    <a:pt x="22776" y="373725"/>
                    <a:pt x="13885" y="364834"/>
                  </a:cubicBezTo>
                  <a:cubicBezTo>
                    <a:pt x="4995" y="355943"/>
                    <a:pt x="0" y="343885"/>
                    <a:pt x="0" y="331312"/>
                  </a:cubicBezTo>
                  <a:lnTo>
                    <a:pt x="0" y="47408"/>
                  </a:lnTo>
                  <a:cubicBezTo>
                    <a:pt x="0" y="34835"/>
                    <a:pt x="4995" y="22776"/>
                    <a:pt x="13885" y="13885"/>
                  </a:cubicBezTo>
                  <a:cubicBezTo>
                    <a:pt x="22776" y="4995"/>
                    <a:pt x="34835" y="0"/>
                    <a:pt x="47408" y="0"/>
                  </a:cubicBezTo>
                  <a:close/>
                </a:path>
              </a:pathLst>
            </a:custGeom>
            <a:blipFill>
              <a:blip r:embed="rId9"/>
              <a:stretch>
                <a:fillRect l="-147" t="0" r="-147" b="0"/>
              </a:stretch>
            </a:blipFill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4749765" y="8772760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8599201" y="8772760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1" y="0"/>
                </a:lnTo>
                <a:lnTo>
                  <a:pt x="253711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12448637" y="8772760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2" y="0"/>
                </a:lnTo>
                <a:lnTo>
                  <a:pt x="253712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8" id="38"/>
          <p:cNvSpPr/>
          <p:nvPr/>
        </p:nvSpPr>
        <p:spPr>
          <a:xfrm flipH="false" flipV="false" rot="0">
            <a:off x="16298073" y="8772760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2" y="0"/>
                </a:lnTo>
                <a:lnTo>
                  <a:pt x="253712" y="253711"/>
                </a:lnTo>
                <a:lnTo>
                  <a:pt x="0" y="25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9" id="39"/>
          <p:cNvGrpSpPr/>
          <p:nvPr/>
        </p:nvGrpSpPr>
        <p:grpSpPr>
          <a:xfrm rot="0">
            <a:off x="8123075" y="6458677"/>
            <a:ext cx="733085" cy="410823"/>
            <a:chOff x="0" y="0"/>
            <a:chExt cx="193076" cy="1082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93076" cy="108200"/>
            </a:xfrm>
            <a:custGeom>
              <a:avLst/>
              <a:gdLst/>
              <a:ahLst/>
              <a:cxnLst/>
              <a:rect r="r" b="b" t="t" l="l"/>
              <a:pathLst>
                <a:path h="108200" w="193076">
                  <a:moveTo>
                    <a:pt x="54100" y="0"/>
                  </a:moveTo>
                  <a:lnTo>
                    <a:pt x="138976" y="0"/>
                  </a:lnTo>
                  <a:cubicBezTo>
                    <a:pt x="153324" y="0"/>
                    <a:pt x="167085" y="5700"/>
                    <a:pt x="177230" y="15846"/>
                  </a:cubicBezTo>
                  <a:cubicBezTo>
                    <a:pt x="187376" y="25991"/>
                    <a:pt x="193076" y="39752"/>
                    <a:pt x="193076" y="54100"/>
                  </a:cubicBezTo>
                  <a:lnTo>
                    <a:pt x="193076" y="54100"/>
                  </a:lnTo>
                  <a:cubicBezTo>
                    <a:pt x="193076" y="83979"/>
                    <a:pt x="168854" y="108200"/>
                    <a:pt x="138976" y="108200"/>
                  </a:cubicBezTo>
                  <a:lnTo>
                    <a:pt x="54100" y="108200"/>
                  </a:lnTo>
                  <a:cubicBezTo>
                    <a:pt x="39752" y="108200"/>
                    <a:pt x="25991" y="102500"/>
                    <a:pt x="15846" y="92355"/>
                  </a:cubicBezTo>
                  <a:cubicBezTo>
                    <a:pt x="5700" y="82209"/>
                    <a:pt x="0" y="68448"/>
                    <a:pt x="0" y="54100"/>
                  </a:cubicBezTo>
                  <a:lnTo>
                    <a:pt x="0" y="54100"/>
                  </a:lnTo>
                  <a:cubicBezTo>
                    <a:pt x="0" y="39752"/>
                    <a:pt x="5700" y="25991"/>
                    <a:pt x="15846" y="15846"/>
                  </a:cubicBezTo>
                  <a:cubicBezTo>
                    <a:pt x="25991" y="5700"/>
                    <a:pt x="39752" y="0"/>
                    <a:pt x="54100" y="0"/>
                  </a:cubicBezTo>
                  <a:close/>
                </a:path>
              </a:pathLst>
            </a:custGeom>
            <a:solidFill>
              <a:srgbClr val="16004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193076" cy="127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Helvetica Now Bold"/>
                  <a:ea typeface="Helvetica Now Bold"/>
                  <a:cs typeface="Helvetica Now Bold"/>
                  <a:sym typeface="Helvetica Now Bold"/>
                </a:rPr>
                <a:t>CTO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962760" y="6458677"/>
            <a:ext cx="733085" cy="410823"/>
            <a:chOff x="0" y="0"/>
            <a:chExt cx="193076" cy="1082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93076" cy="108200"/>
            </a:xfrm>
            <a:custGeom>
              <a:avLst/>
              <a:gdLst/>
              <a:ahLst/>
              <a:cxnLst/>
              <a:rect r="r" b="b" t="t" l="l"/>
              <a:pathLst>
                <a:path h="108200" w="193076">
                  <a:moveTo>
                    <a:pt x="54100" y="0"/>
                  </a:moveTo>
                  <a:lnTo>
                    <a:pt x="138976" y="0"/>
                  </a:lnTo>
                  <a:cubicBezTo>
                    <a:pt x="153324" y="0"/>
                    <a:pt x="167085" y="5700"/>
                    <a:pt x="177230" y="15846"/>
                  </a:cubicBezTo>
                  <a:cubicBezTo>
                    <a:pt x="187376" y="25991"/>
                    <a:pt x="193076" y="39752"/>
                    <a:pt x="193076" y="54100"/>
                  </a:cubicBezTo>
                  <a:lnTo>
                    <a:pt x="193076" y="54100"/>
                  </a:lnTo>
                  <a:cubicBezTo>
                    <a:pt x="193076" y="83979"/>
                    <a:pt x="168854" y="108200"/>
                    <a:pt x="138976" y="108200"/>
                  </a:cubicBezTo>
                  <a:lnTo>
                    <a:pt x="54100" y="108200"/>
                  </a:lnTo>
                  <a:cubicBezTo>
                    <a:pt x="39752" y="108200"/>
                    <a:pt x="25991" y="102500"/>
                    <a:pt x="15846" y="92355"/>
                  </a:cubicBezTo>
                  <a:cubicBezTo>
                    <a:pt x="5700" y="82209"/>
                    <a:pt x="0" y="68448"/>
                    <a:pt x="0" y="54100"/>
                  </a:cubicBezTo>
                  <a:lnTo>
                    <a:pt x="0" y="54100"/>
                  </a:lnTo>
                  <a:cubicBezTo>
                    <a:pt x="0" y="39752"/>
                    <a:pt x="5700" y="25991"/>
                    <a:pt x="15846" y="15846"/>
                  </a:cubicBezTo>
                  <a:cubicBezTo>
                    <a:pt x="25991" y="5700"/>
                    <a:pt x="39752" y="0"/>
                    <a:pt x="54100" y="0"/>
                  </a:cubicBezTo>
                  <a:close/>
                </a:path>
              </a:pathLst>
            </a:custGeom>
            <a:solidFill>
              <a:srgbClr val="16004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193076" cy="127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Helvetica Now Bold"/>
                  <a:ea typeface="Helvetica Now Bold"/>
                  <a:cs typeface="Helvetica Now Bold"/>
                  <a:sym typeface="Helvetica Now Bold"/>
                </a:rPr>
                <a:t>VP Sales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5805692" y="6458677"/>
            <a:ext cx="733085" cy="483870"/>
            <a:chOff x="0" y="0"/>
            <a:chExt cx="193076" cy="12743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93076" cy="127439"/>
            </a:xfrm>
            <a:custGeom>
              <a:avLst/>
              <a:gdLst/>
              <a:ahLst/>
              <a:cxnLst/>
              <a:rect r="r" b="b" t="t" l="l"/>
              <a:pathLst>
                <a:path h="127439" w="193076">
                  <a:moveTo>
                    <a:pt x="63720" y="0"/>
                  </a:moveTo>
                  <a:lnTo>
                    <a:pt x="129356" y="0"/>
                  </a:lnTo>
                  <a:cubicBezTo>
                    <a:pt x="164548" y="0"/>
                    <a:pt x="193076" y="28528"/>
                    <a:pt x="193076" y="63720"/>
                  </a:cubicBezTo>
                  <a:lnTo>
                    <a:pt x="193076" y="63720"/>
                  </a:lnTo>
                  <a:cubicBezTo>
                    <a:pt x="193076" y="98911"/>
                    <a:pt x="164548" y="127439"/>
                    <a:pt x="129356" y="127439"/>
                  </a:cubicBezTo>
                  <a:lnTo>
                    <a:pt x="63720" y="127439"/>
                  </a:lnTo>
                  <a:cubicBezTo>
                    <a:pt x="28528" y="127439"/>
                    <a:pt x="0" y="98911"/>
                    <a:pt x="0" y="63720"/>
                  </a:cubicBezTo>
                  <a:lnTo>
                    <a:pt x="0" y="63720"/>
                  </a:lnTo>
                  <a:cubicBezTo>
                    <a:pt x="0" y="28528"/>
                    <a:pt x="28528" y="0"/>
                    <a:pt x="63720" y="0"/>
                  </a:cubicBezTo>
                  <a:close/>
                </a:path>
              </a:pathLst>
            </a:custGeom>
            <a:solidFill>
              <a:srgbClr val="16004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193076" cy="1464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Helvetica Now Bold"/>
                  <a:ea typeface="Helvetica Now Bold"/>
                  <a:cs typeface="Helvetica Now Bold"/>
                  <a:sym typeface="Helvetica Now Bold"/>
                </a:rPr>
                <a:t>VP Product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547812" y="983766"/>
            <a:ext cx="231023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</a:pPr>
            <a:r>
              <a:rPr lang="en-US" b="true" sz="120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997103" y="983766"/>
            <a:ext cx="743084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679"/>
              </a:lnSpc>
            </a:pPr>
            <a:r>
              <a:rPr lang="en-US" b="true" sz="120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07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809875" y="2239259"/>
            <a:ext cx="5700653" cy="62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6"/>
              </a:lnSpc>
            </a:pPr>
            <a:r>
              <a:rPr lang="en-US" b="true" sz="3597" spc="-143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FOUNDING TEAM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742794" y="6405401"/>
            <a:ext cx="2211452" cy="42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 spc="-99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SARAH CHEN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742794" y="7475375"/>
            <a:ext cx="3260682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Former VP Product at Salesforce, 12+ years scaling enterprise SaaS platforms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592230" y="6405401"/>
            <a:ext cx="1861082" cy="860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 spc="-99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MARCUS RODRIGUEZ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592230" y="7475375"/>
            <a:ext cx="3260682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Ex-Google AI lead, built ML systems processing 1B+ daily requests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441666" y="6405401"/>
            <a:ext cx="2223021" cy="860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 spc="-99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JENNIFER PARK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9441666" y="7475375"/>
            <a:ext cx="3260682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15 years B2B SaaS sales, scaled teams at HubSpot and Zendesk from $5M to $50M ARR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291102" y="6405401"/>
            <a:ext cx="2252954" cy="42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 spc="-99">
                <a:solidFill>
                  <a:srgbClr val="B58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DAVID KIM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3291102" y="7475375"/>
            <a:ext cx="3260682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Former Director at Workday, expertise in workflow automation and enterprise UX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3858045" y="1137118"/>
            <a:ext cx="1213905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754428" y="4223234"/>
            <a:ext cx="4291336" cy="6788051"/>
          </a:xfrm>
          <a:custGeom>
            <a:avLst/>
            <a:gdLst/>
            <a:ahLst/>
            <a:cxnLst/>
            <a:rect r="r" b="b" t="t" l="l"/>
            <a:pathLst>
              <a:path h="6788051" w="4291336">
                <a:moveTo>
                  <a:pt x="0" y="0"/>
                </a:moveTo>
                <a:lnTo>
                  <a:pt x="4291336" y="0"/>
                </a:lnTo>
                <a:lnTo>
                  <a:pt x="4291336" y="6788051"/>
                </a:lnTo>
                <a:lnTo>
                  <a:pt x="0" y="6788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057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9286875" y="-673566"/>
            <a:ext cx="11292762" cy="4203809"/>
          </a:xfrm>
          <a:custGeom>
            <a:avLst/>
            <a:gdLst/>
            <a:ahLst/>
            <a:cxnLst/>
            <a:rect r="r" b="b" t="t" l="l"/>
            <a:pathLst>
              <a:path h="4203809" w="11292762">
                <a:moveTo>
                  <a:pt x="0" y="0"/>
                </a:moveTo>
                <a:lnTo>
                  <a:pt x="11292762" y="0"/>
                </a:lnTo>
                <a:lnTo>
                  <a:pt x="11292762" y="4203809"/>
                </a:lnTo>
                <a:lnTo>
                  <a:pt x="0" y="420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95765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548938" y="6245627"/>
            <a:ext cx="464343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548938" y="6923806"/>
            <a:ext cx="464343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0548938" y="7601986"/>
            <a:ext cx="464343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0548938" y="8275781"/>
            <a:ext cx="464343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6976046" y="2771154"/>
            <a:ext cx="643674" cy="64367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8575" cap="sq">
              <a:solidFill>
                <a:srgbClr val="B58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171027" y="2966135"/>
            <a:ext cx="253711" cy="253711"/>
          </a:xfrm>
          <a:custGeom>
            <a:avLst/>
            <a:gdLst/>
            <a:ahLst/>
            <a:cxnLst/>
            <a:rect r="r" b="b" t="t" l="l"/>
            <a:pathLst>
              <a:path h="253711" w="253711">
                <a:moveTo>
                  <a:pt x="0" y="0"/>
                </a:moveTo>
                <a:lnTo>
                  <a:pt x="253712" y="0"/>
                </a:lnTo>
                <a:lnTo>
                  <a:pt x="253712" y="253712"/>
                </a:lnTo>
                <a:lnTo>
                  <a:pt x="0" y="25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033459" y="5772490"/>
            <a:ext cx="5673498" cy="2503291"/>
            <a:chOff x="0" y="0"/>
            <a:chExt cx="878973" cy="3878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8973" cy="387825"/>
            </a:xfrm>
            <a:custGeom>
              <a:avLst/>
              <a:gdLst/>
              <a:ahLst/>
              <a:cxnLst/>
              <a:rect r="r" b="b" t="t" l="l"/>
              <a:pathLst>
                <a:path h="387825" w="878973">
                  <a:moveTo>
                    <a:pt x="27292" y="0"/>
                  </a:moveTo>
                  <a:lnTo>
                    <a:pt x="851682" y="0"/>
                  </a:lnTo>
                  <a:cubicBezTo>
                    <a:pt x="858920" y="0"/>
                    <a:pt x="865862" y="2875"/>
                    <a:pt x="870980" y="7994"/>
                  </a:cubicBezTo>
                  <a:cubicBezTo>
                    <a:pt x="876098" y="13112"/>
                    <a:pt x="878973" y="20053"/>
                    <a:pt x="878973" y="27292"/>
                  </a:cubicBezTo>
                  <a:lnTo>
                    <a:pt x="878973" y="360534"/>
                  </a:lnTo>
                  <a:cubicBezTo>
                    <a:pt x="878973" y="367772"/>
                    <a:pt x="876098" y="374714"/>
                    <a:pt x="870980" y="379832"/>
                  </a:cubicBezTo>
                  <a:cubicBezTo>
                    <a:pt x="865862" y="384950"/>
                    <a:pt x="858920" y="387825"/>
                    <a:pt x="851682" y="387825"/>
                  </a:cubicBezTo>
                  <a:lnTo>
                    <a:pt x="27292" y="387825"/>
                  </a:lnTo>
                  <a:cubicBezTo>
                    <a:pt x="20053" y="387825"/>
                    <a:pt x="13112" y="384950"/>
                    <a:pt x="7994" y="379832"/>
                  </a:cubicBezTo>
                  <a:cubicBezTo>
                    <a:pt x="2875" y="374714"/>
                    <a:pt x="0" y="367772"/>
                    <a:pt x="0" y="360534"/>
                  </a:cubicBezTo>
                  <a:lnTo>
                    <a:pt x="0" y="27292"/>
                  </a:lnTo>
                  <a:cubicBezTo>
                    <a:pt x="0" y="20053"/>
                    <a:pt x="2875" y="13112"/>
                    <a:pt x="7994" y="7994"/>
                  </a:cubicBezTo>
                  <a:cubicBezTo>
                    <a:pt x="13112" y="2875"/>
                    <a:pt x="20053" y="0"/>
                    <a:pt x="27292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4592" r="0" b="-14592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547812" y="964716"/>
            <a:ext cx="2310233" cy="28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67"/>
              </a:lnSpc>
            </a:pPr>
            <a:r>
              <a:rPr lang="en-US" b="true" sz="1619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Nexara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97103" y="964716"/>
            <a:ext cx="743084" cy="28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67"/>
              </a:lnSpc>
            </a:pPr>
            <a:r>
              <a:rPr lang="en-US" b="true" sz="1619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47813" y="2397628"/>
            <a:ext cx="5828825" cy="134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92"/>
              </a:lnSpc>
            </a:pPr>
            <a:r>
              <a:rPr lang="en-US" b="true" sz="7923" spc="-316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LET'S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33459" y="3664819"/>
            <a:ext cx="11158916" cy="134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092"/>
              </a:lnSpc>
            </a:pPr>
            <a:r>
              <a:rPr lang="en-US" b="true" sz="7923" spc="-316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CONNECT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48938" y="5734390"/>
            <a:ext cx="2459922" cy="28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67"/>
              </a:lnSpc>
            </a:pPr>
            <a:r>
              <a:rPr lang="en-US" sz="161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investors@nexara.ai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48938" y="6412314"/>
            <a:ext cx="3168970" cy="28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67"/>
              </a:lnSpc>
            </a:pPr>
            <a:r>
              <a:rPr lang="en-US" sz="161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www.nexara.ai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48938" y="7090494"/>
            <a:ext cx="3168970" cy="28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67"/>
              </a:lnSpc>
            </a:pPr>
            <a:r>
              <a:rPr lang="en-US" sz="161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Schedule a demo call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548938" y="7768674"/>
            <a:ext cx="4643437" cy="28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67"/>
              </a:lnSpc>
            </a:pPr>
            <a:r>
              <a:rPr lang="en-US" sz="161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Raising $5M Series A | AI Workflow Automation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DAHFl8NzaQc</dc:identifier>
  <dcterms:modified xsi:type="dcterms:W3CDTF">2011-08-01T06:04:30Z</dcterms:modified>
  <cp:revision>1</cp:revision>
  <dc:title>nexara pitch deck canva</dc:title>
</cp:coreProperties>
</file>