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31300" cy="5130800"/>
  <p:notesSz cx="9131300" cy="51308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323" y="1590548"/>
            <a:ext cx="7767002" cy="1077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0647" y="2873248"/>
            <a:ext cx="6396355" cy="128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6882" y="1180084"/>
            <a:ext cx="3974877" cy="3386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5889" y="1180084"/>
            <a:ext cx="3974877" cy="3386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3"/>
            <a:ext cx="9124950" cy="5124450"/>
          </a:xfrm>
          <a:custGeom>
            <a:avLst/>
            <a:gdLst/>
            <a:ahLst/>
            <a:cxnLst/>
            <a:rect l="l" t="t" r="r" b="b"/>
            <a:pathLst>
              <a:path w="9124950" h="5124450">
                <a:moveTo>
                  <a:pt x="8896348" y="5124450"/>
                </a:moveTo>
                <a:lnTo>
                  <a:pt x="228600" y="5124450"/>
                </a:lnTo>
                <a:lnTo>
                  <a:pt x="184002" y="5120058"/>
                </a:lnTo>
                <a:lnTo>
                  <a:pt x="141117" y="5107048"/>
                </a:lnTo>
                <a:lnTo>
                  <a:pt x="101593" y="5085921"/>
                </a:lnTo>
                <a:lnTo>
                  <a:pt x="66953" y="5057492"/>
                </a:lnTo>
                <a:lnTo>
                  <a:pt x="38524" y="5022851"/>
                </a:lnTo>
                <a:lnTo>
                  <a:pt x="17399" y="4983328"/>
                </a:lnTo>
                <a:lnTo>
                  <a:pt x="4392" y="4940446"/>
                </a:lnTo>
                <a:lnTo>
                  <a:pt x="0" y="4895849"/>
                </a:lnTo>
                <a:lnTo>
                  <a:pt x="0" y="228599"/>
                </a:lnTo>
                <a:lnTo>
                  <a:pt x="4393" y="184000"/>
                </a:lnTo>
                <a:lnTo>
                  <a:pt x="17402" y="141115"/>
                </a:lnTo>
                <a:lnTo>
                  <a:pt x="38528" y="101593"/>
                </a:lnTo>
                <a:lnTo>
                  <a:pt x="66957" y="66954"/>
                </a:lnTo>
                <a:lnTo>
                  <a:pt x="101598" y="38525"/>
                </a:lnTo>
                <a:lnTo>
                  <a:pt x="141120" y="17401"/>
                </a:lnTo>
                <a:lnTo>
                  <a:pt x="184002" y="4393"/>
                </a:lnTo>
                <a:lnTo>
                  <a:pt x="228600" y="1"/>
                </a:lnTo>
                <a:lnTo>
                  <a:pt x="8896349" y="0"/>
                </a:lnTo>
                <a:lnTo>
                  <a:pt x="8907583" y="186"/>
                </a:lnTo>
                <a:lnTo>
                  <a:pt x="8951928" y="6766"/>
                </a:lnTo>
                <a:lnTo>
                  <a:pt x="8994140" y="21868"/>
                </a:lnTo>
                <a:lnTo>
                  <a:pt x="9032592" y="44920"/>
                </a:lnTo>
                <a:lnTo>
                  <a:pt x="9065808" y="75029"/>
                </a:lnTo>
                <a:lnTo>
                  <a:pt x="9092513" y="111040"/>
                </a:lnTo>
                <a:lnTo>
                  <a:pt x="9111677" y="151569"/>
                </a:lnTo>
                <a:lnTo>
                  <a:pt x="9122568" y="195058"/>
                </a:lnTo>
                <a:lnTo>
                  <a:pt x="9124949" y="4895849"/>
                </a:lnTo>
                <a:lnTo>
                  <a:pt x="9124765" y="4907085"/>
                </a:lnTo>
                <a:lnTo>
                  <a:pt x="9118182" y="4951431"/>
                </a:lnTo>
                <a:lnTo>
                  <a:pt x="9103077" y="4993641"/>
                </a:lnTo>
                <a:lnTo>
                  <a:pt x="9080026" y="5032092"/>
                </a:lnTo>
                <a:lnTo>
                  <a:pt x="9049915" y="5065306"/>
                </a:lnTo>
                <a:lnTo>
                  <a:pt x="9013905" y="5092008"/>
                </a:lnTo>
                <a:lnTo>
                  <a:pt x="8973378" y="5111175"/>
                </a:lnTo>
                <a:lnTo>
                  <a:pt x="8929889" y="5122075"/>
                </a:lnTo>
                <a:lnTo>
                  <a:pt x="8896348" y="5124450"/>
                </a:lnTo>
                <a:close/>
              </a:path>
            </a:pathLst>
          </a:custGeom>
          <a:solidFill>
            <a:srgbClr val="0A15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7502" y="311626"/>
            <a:ext cx="5442644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4622" y="2468752"/>
            <a:ext cx="6754495" cy="1103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6801" y="4771644"/>
            <a:ext cx="2924048" cy="256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6882" y="4771644"/>
            <a:ext cx="2101659" cy="256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79108" y="4771644"/>
            <a:ext cx="2101659" cy="256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528563" y="1430527"/>
            <a:ext cx="6068060" cy="6826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300" spc="-220"/>
              <a:t>Nexara</a:t>
            </a:r>
            <a:r>
              <a:rPr dirty="0" sz="4300" spc="-390"/>
              <a:t> </a:t>
            </a:r>
            <a:r>
              <a:rPr dirty="0" sz="4300" spc="-345"/>
              <a:t>—</a:t>
            </a:r>
            <a:r>
              <a:rPr dirty="0" sz="4300" spc="-385"/>
              <a:t> </a:t>
            </a:r>
            <a:r>
              <a:rPr dirty="0" sz="4300" spc="95"/>
              <a:t>AI-</a:t>
            </a:r>
            <a:r>
              <a:rPr dirty="0" sz="4300" spc="-195"/>
              <a:t>Powered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070471" y="1944877"/>
            <a:ext cx="6984365" cy="682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300" spc="-210">
                <a:solidFill>
                  <a:srgbClr val="FFFFFF"/>
                </a:solidFill>
                <a:latin typeface="Arial Black"/>
                <a:cs typeface="Arial Black"/>
              </a:rPr>
              <a:t>Workflow</a:t>
            </a:r>
            <a:r>
              <a:rPr dirty="0" sz="4300" spc="-3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300" spc="-114">
                <a:solidFill>
                  <a:srgbClr val="FFFFFF"/>
                </a:solidFill>
                <a:latin typeface="Arial Black"/>
                <a:cs typeface="Arial Black"/>
              </a:rPr>
              <a:t>Automation</a:t>
            </a:r>
            <a:r>
              <a:rPr dirty="0" sz="4300" spc="-3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300" spc="-65">
                <a:solidFill>
                  <a:srgbClr val="FFFFFF"/>
                </a:solidFill>
                <a:latin typeface="Arial Black"/>
                <a:cs typeface="Arial Black"/>
              </a:rPr>
              <a:t>for</a:t>
            </a:r>
            <a:endParaRPr sz="43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4622" y="2468752"/>
            <a:ext cx="6754495" cy="11036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10"/>
              </a:spcBef>
            </a:pPr>
            <a:r>
              <a:rPr dirty="0" sz="4300" spc="160">
                <a:solidFill>
                  <a:srgbClr val="FFFFFF"/>
                </a:solidFill>
                <a:latin typeface="Arial Black"/>
                <a:cs typeface="Arial Black"/>
              </a:rPr>
              <a:t>Mid-</a:t>
            </a:r>
            <a:r>
              <a:rPr dirty="0" sz="4300" spc="-30">
                <a:solidFill>
                  <a:srgbClr val="FFFFFF"/>
                </a:solidFill>
                <a:latin typeface="Arial Black"/>
                <a:cs typeface="Arial Black"/>
              </a:rPr>
              <a:t>Market</a:t>
            </a:r>
            <a:endParaRPr sz="4300">
              <a:latin typeface="Arial Black"/>
              <a:cs typeface="Arial Black"/>
            </a:endParaRPr>
          </a:p>
          <a:p>
            <a:pPr algn="ctr" marL="12065" marR="5080">
              <a:lnSpc>
                <a:spcPct val="106300"/>
              </a:lnSpc>
              <a:spcBef>
                <a:spcPts val="765"/>
              </a:spcBef>
            </a:pPr>
            <a:r>
              <a:rPr dirty="0" sz="1000" spc="-25">
                <a:solidFill>
                  <a:srgbClr val="F8FAFB"/>
                </a:solidFill>
                <a:latin typeface="Arial"/>
                <a:cs typeface="Arial"/>
              </a:rPr>
              <a:t>AI-</a:t>
            </a:r>
            <a:r>
              <a:rPr dirty="0" sz="1000">
                <a:solidFill>
                  <a:srgbClr val="F8FAFB"/>
                </a:solidFill>
                <a:latin typeface="Arial"/>
                <a:cs typeface="Arial"/>
              </a:rPr>
              <a:t>built-</a:t>
            </a:r>
            <a:r>
              <a:rPr dirty="0" sz="1000" spc="-55">
                <a:solidFill>
                  <a:srgbClr val="F8FAFB"/>
                </a:solidFill>
                <a:latin typeface="Arial"/>
                <a:cs typeface="Arial"/>
              </a:rPr>
              <a:t>in</a:t>
            </a:r>
            <a:r>
              <a:rPr dirty="0" sz="1000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8FAFB"/>
                </a:solidFill>
                <a:latin typeface="Arial"/>
                <a:cs typeface="Arial"/>
              </a:rPr>
              <a:t>workflow</a:t>
            </a:r>
            <a:r>
              <a:rPr dirty="0" sz="1000" spc="-65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8FAFB"/>
                </a:solidFill>
                <a:latin typeface="Arial"/>
                <a:cs typeface="Arial"/>
              </a:rPr>
              <a:t>automation</a:t>
            </a:r>
            <a:r>
              <a:rPr dirty="0" sz="1000" spc="5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F8FAFB"/>
                </a:solidFill>
                <a:latin typeface="Arial"/>
                <a:cs typeface="Arial"/>
              </a:rPr>
              <a:t>for</a:t>
            </a:r>
            <a:r>
              <a:rPr dirty="0" sz="1000" spc="-25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8FAFB"/>
                </a:solidFill>
                <a:latin typeface="Arial"/>
                <a:cs typeface="Arial"/>
              </a:rPr>
              <a:t>100–</a:t>
            </a:r>
            <a:r>
              <a:rPr dirty="0" sz="1000" spc="-70">
                <a:solidFill>
                  <a:srgbClr val="F8FAFB"/>
                </a:solidFill>
                <a:latin typeface="Arial"/>
                <a:cs typeface="Arial"/>
              </a:rPr>
              <a:t>1,000</a:t>
            </a:r>
            <a:r>
              <a:rPr dirty="0" sz="1000" spc="-25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F8FAFB"/>
                </a:solidFill>
                <a:latin typeface="Arial"/>
                <a:cs typeface="Arial"/>
              </a:rPr>
              <a:t>employee</a:t>
            </a:r>
            <a:r>
              <a:rPr dirty="0" sz="1000" spc="-20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F8FAFB"/>
                </a:solidFill>
                <a:latin typeface="Arial"/>
                <a:cs typeface="Arial"/>
              </a:rPr>
              <a:t>companies.</a:t>
            </a:r>
            <a:r>
              <a:rPr dirty="0" sz="1000" spc="10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85">
                <a:solidFill>
                  <a:srgbClr val="F8FAFB"/>
                </a:solidFill>
                <a:latin typeface="Arial"/>
                <a:cs typeface="Arial"/>
              </a:rPr>
              <a:t>Fast</a:t>
            </a:r>
            <a:r>
              <a:rPr dirty="0" sz="1000" spc="-10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8FAFB"/>
                </a:solidFill>
                <a:latin typeface="Arial"/>
                <a:cs typeface="Arial"/>
              </a:rPr>
              <a:t>to</a:t>
            </a:r>
            <a:r>
              <a:rPr dirty="0" sz="1000" spc="-20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F8FAFB"/>
                </a:solidFill>
                <a:latin typeface="Arial"/>
                <a:cs typeface="Arial"/>
              </a:rPr>
              <a:t>deploy,</a:t>
            </a:r>
            <a:r>
              <a:rPr dirty="0" sz="1000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8FAFB"/>
                </a:solidFill>
                <a:latin typeface="Arial"/>
                <a:cs typeface="Arial"/>
              </a:rPr>
              <a:t>affordable</a:t>
            </a:r>
            <a:r>
              <a:rPr dirty="0" sz="1000" spc="-20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100">
                <a:solidFill>
                  <a:srgbClr val="F8FAFB"/>
                </a:solidFill>
                <a:latin typeface="Arial"/>
                <a:cs typeface="Arial"/>
              </a:rPr>
              <a:t>vs.</a:t>
            </a:r>
            <a:r>
              <a:rPr dirty="0" sz="1000" spc="10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F8FAFB"/>
                </a:solidFill>
                <a:latin typeface="Arial"/>
                <a:cs typeface="Arial"/>
              </a:rPr>
              <a:t>enterprise</a:t>
            </a:r>
            <a:r>
              <a:rPr dirty="0" sz="1000" spc="-20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8FAFB"/>
                </a:solidFill>
                <a:latin typeface="Arial"/>
                <a:cs typeface="Arial"/>
              </a:rPr>
              <a:t>tools,</a:t>
            </a:r>
            <a:r>
              <a:rPr dirty="0" sz="1000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8FAFB"/>
                </a:solidFill>
                <a:latin typeface="Arial"/>
                <a:cs typeface="Arial"/>
              </a:rPr>
              <a:t>deeper</a:t>
            </a:r>
            <a:r>
              <a:rPr dirty="0" sz="1000" spc="-20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8FAFB"/>
                </a:solidFill>
                <a:latin typeface="Arial"/>
                <a:cs typeface="Arial"/>
              </a:rPr>
              <a:t>workflows </a:t>
            </a:r>
            <a:r>
              <a:rPr dirty="0" sz="1000" spc="-55">
                <a:solidFill>
                  <a:srgbClr val="F8FAFB"/>
                </a:solidFill>
                <a:latin typeface="Arial"/>
                <a:cs typeface="Arial"/>
              </a:rPr>
              <a:t>than</a:t>
            </a:r>
            <a:r>
              <a:rPr dirty="0" sz="1000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8FAFB"/>
                </a:solidFill>
                <a:latin typeface="Arial"/>
                <a:cs typeface="Arial"/>
              </a:rPr>
              <a:t>point</a:t>
            </a:r>
            <a:r>
              <a:rPr dirty="0" sz="1000" spc="-10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8FAFB"/>
                </a:solidFill>
                <a:latin typeface="Arial"/>
                <a:cs typeface="Arial"/>
              </a:rPr>
              <a:t>solutions.</a:t>
            </a:r>
            <a:r>
              <a:rPr dirty="0" sz="1000" spc="15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90">
                <a:solidFill>
                  <a:srgbClr val="F8FAFB"/>
                </a:solidFill>
                <a:latin typeface="Arial"/>
                <a:cs typeface="Arial"/>
              </a:rPr>
              <a:t>Raising</a:t>
            </a:r>
            <a:r>
              <a:rPr dirty="0" sz="1000" spc="-35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85">
                <a:solidFill>
                  <a:srgbClr val="F8FAFB"/>
                </a:solidFill>
                <a:latin typeface="Arial"/>
                <a:cs typeface="Arial"/>
              </a:rPr>
              <a:t>$5M</a:t>
            </a:r>
            <a:r>
              <a:rPr dirty="0" sz="1000" spc="-10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8FAFB"/>
                </a:solidFill>
                <a:latin typeface="Arial"/>
                <a:cs typeface="Arial"/>
              </a:rPr>
              <a:t>to</a:t>
            </a:r>
            <a:r>
              <a:rPr dirty="0" sz="1000" spc="-20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F8FAFB"/>
                </a:solidFill>
                <a:latin typeface="Arial"/>
                <a:cs typeface="Arial"/>
              </a:rPr>
              <a:t>scale</a:t>
            </a:r>
            <a:r>
              <a:rPr dirty="0" sz="1000" spc="-20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F8FAFB"/>
                </a:solidFill>
                <a:latin typeface="Arial"/>
                <a:cs typeface="Arial"/>
              </a:rPr>
              <a:t>product</a:t>
            </a:r>
            <a:r>
              <a:rPr dirty="0" sz="1000" spc="-10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F8FAFB"/>
                </a:solidFill>
                <a:latin typeface="Arial"/>
                <a:cs typeface="Arial"/>
              </a:rPr>
              <a:t>and</a:t>
            </a:r>
            <a:r>
              <a:rPr dirty="0" sz="1000" spc="5">
                <a:solidFill>
                  <a:srgbClr val="F8FAFB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8FAFB"/>
                </a:solidFill>
                <a:latin typeface="Arial"/>
                <a:cs typeface="Arial"/>
              </a:rPr>
              <a:t>go-</a:t>
            </a:r>
            <a:r>
              <a:rPr dirty="0" sz="1000">
                <a:solidFill>
                  <a:srgbClr val="F8FAFB"/>
                </a:solidFill>
                <a:latin typeface="Arial"/>
                <a:cs typeface="Arial"/>
              </a:rPr>
              <a:t>to-</a:t>
            </a:r>
            <a:r>
              <a:rPr dirty="0" sz="1000" spc="-10">
                <a:solidFill>
                  <a:srgbClr val="F8FAFB"/>
                </a:solidFill>
                <a:latin typeface="Arial"/>
                <a:cs typeface="Arial"/>
              </a:rPr>
              <a:t>market.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270746" y="1663033"/>
            <a:ext cx="4930775" cy="2667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-60"/>
              <a:t>Problem:</a:t>
            </a:r>
            <a:r>
              <a:rPr dirty="0" sz="1550" spc="-95"/>
              <a:t> </a:t>
            </a:r>
            <a:r>
              <a:rPr dirty="0" sz="1550" spc="-35"/>
              <a:t>Manual,</a:t>
            </a:r>
            <a:r>
              <a:rPr dirty="0" sz="1550" spc="-95"/>
              <a:t> </a:t>
            </a:r>
            <a:r>
              <a:rPr dirty="0" sz="1550" spc="-70"/>
              <a:t>brittle</a:t>
            </a:r>
            <a:r>
              <a:rPr dirty="0" sz="1550" spc="-90"/>
              <a:t> </a:t>
            </a:r>
            <a:r>
              <a:rPr dirty="0" sz="1550" spc="-75"/>
              <a:t>processes</a:t>
            </a:r>
            <a:r>
              <a:rPr dirty="0" sz="1550" spc="-95"/>
              <a:t> </a:t>
            </a:r>
            <a:r>
              <a:rPr dirty="0" sz="1550" spc="-70"/>
              <a:t>block</a:t>
            </a:r>
            <a:r>
              <a:rPr dirty="0" sz="1550" spc="-90"/>
              <a:t> </a:t>
            </a:r>
            <a:r>
              <a:rPr dirty="0" sz="1550" spc="-10"/>
              <a:t>growth</a:t>
            </a:r>
            <a:endParaRPr sz="15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124" y="2114549"/>
            <a:ext cx="190500" cy="1904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51857" y="2133282"/>
            <a:ext cx="5080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120" b="1">
                <a:solidFill>
                  <a:srgbClr val="0A152F"/>
                </a:solidFill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5546" y="2117375"/>
            <a:ext cx="4227195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60">
                <a:solidFill>
                  <a:srgbClr val="FFFFFF"/>
                </a:solidFill>
                <a:latin typeface="Arial Black"/>
                <a:cs typeface="Arial Black"/>
              </a:rPr>
              <a:t>Mid-</a:t>
            </a:r>
            <a:r>
              <a:rPr dirty="0" sz="1050" spc="-10">
                <a:solidFill>
                  <a:srgbClr val="FFFFFF"/>
                </a:solidFill>
                <a:latin typeface="Arial Black"/>
                <a:cs typeface="Arial Black"/>
              </a:rPr>
              <a:t>market</a:t>
            </a:r>
            <a:r>
              <a:rPr dirty="0" sz="105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Black"/>
                <a:cs typeface="Arial Black"/>
              </a:rPr>
              <a:t>teams</a:t>
            </a:r>
            <a:r>
              <a:rPr dirty="0" sz="105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Black"/>
                <a:cs typeface="Arial Black"/>
              </a:rPr>
              <a:t>drown</a:t>
            </a:r>
            <a:r>
              <a:rPr dirty="0" sz="105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dirty="0" sz="105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30">
                <a:solidFill>
                  <a:srgbClr val="FFFFFF"/>
                </a:solidFill>
                <a:latin typeface="Arial Black"/>
                <a:cs typeface="Arial Black"/>
              </a:rPr>
              <a:t>repetitive</a:t>
            </a:r>
            <a:r>
              <a:rPr dirty="0" sz="105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40">
                <a:solidFill>
                  <a:srgbClr val="FFFFFF"/>
                </a:solidFill>
                <a:latin typeface="Arial Black"/>
                <a:cs typeface="Arial Black"/>
              </a:rPr>
              <a:t>work</a:t>
            </a:r>
            <a:r>
              <a:rPr dirty="0" sz="105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30">
                <a:solidFill>
                  <a:srgbClr val="FFFFFF"/>
                </a:solidFill>
                <a:latin typeface="Arial Black"/>
                <a:cs typeface="Arial Black"/>
              </a:rPr>
              <a:t>across</a:t>
            </a:r>
            <a:r>
              <a:rPr dirty="0" sz="105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Black"/>
                <a:cs typeface="Arial Black"/>
              </a:rPr>
              <a:t>systems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124" y="2486024"/>
            <a:ext cx="190500" cy="1904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43523" y="2514282"/>
            <a:ext cx="7112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50" b="1">
                <a:solidFill>
                  <a:srgbClr val="0A152F"/>
                </a:solidFill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75546" y="2488850"/>
            <a:ext cx="415290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55">
                <a:solidFill>
                  <a:srgbClr val="FFFFFF"/>
                </a:solidFill>
                <a:latin typeface="Arial Black"/>
                <a:cs typeface="Arial Black"/>
              </a:rPr>
              <a:t>Existing</a:t>
            </a:r>
            <a:r>
              <a:rPr dirty="0" sz="105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>
                <a:solidFill>
                  <a:srgbClr val="FFFFFF"/>
                </a:solidFill>
                <a:latin typeface="Arial Black"/>
                <a:cs typeface="Arial Black"/>
              </a:rPr>
              <a:t>automation</a:t>
            </a:r>
            <a:r>
              <a:rPr dirty="0" sz="105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45">
                <a:solidFill>
                  <a:srgbClr val="FFFFFF"/>
                </a:solidFill>
                <a:latin typeface="Arial Black"/>
                <a:cs typeface="Arial Black"/>
              </a:rPr>
              <a:t>is</a:t>
            </a:r>
            <a:r>
              <a:rPr dirty="0" sz="105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50">
                <a:solidFill>
                  <a:srgbClr val="FFFFFF"/>
                </a:solidFill>
                <a:latin typeface="Arial Black"/>
                <a:cs typeface="Arial Black"/>
              </a:rPr>
              <a:t>slow</a:t>
            </a:r>
            <a:r>
              <a:rPr dirty="0" sz="105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3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dirty="0" sz="105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Black"/>
                <a:cs typeface="Arial Black"/>
              </a:rPr>
              <a:t>deploy</a:t>
            </a:r>
            <a:r>
              <a:rPr dirty="0" sz="105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dirty="0" sz="105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>
                <a:solidFill>
                  <a:srgbClr val="FFFFFF"/>
                </a:solidFill>
                <a:latin typeface="Arial Black"/>
                <a:cs typeface="Arial Black"/>
              </a:rPr>
              <a:t>hard</a:t>
            </a:r>
            <a:r>
              <a:rPr dirty="0" sz="105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3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dirty="0" sz="105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Black"/>
                <a:cs typeface="Arial Black"/>
              </a:rPr>
              <a:t>maintain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124" y="2867024"/>
            <a:ext cx="190500" cy="1904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342630" y="2885757"/>
            <a:ext cx="7175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50" b="1">
                <a:solidFill>
                  <a:srgbClr val="0A152F"/>
                </a:solidFill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5546" y="2869850"/>
            <a:ext cx="467106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60">
                <a:solidFill>
                  <a:srgbClr val="FFFFFF"/>
                </a:solidFill>
                <a:latin typeface="Arial Black"/>
                <a:cs typeface="Arial Black"/>
              </a:rPr>
              <a:t>Tools</a:t>
            </a:r>
            <a:r>
              <a:rPr dirty="0" sz="105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Black"/>
                <a:cs typeface="Arial Black"/>
              </a:rPr>
              <a:t>are</a:t>
            </a:r>
            <a:r>
              <a:rPr dirty="0" sz="105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35">
                <a:solidFill>
                  <a:srgbClr val="FFFFFF"/>
                </a:solidFill>
                <a:latin typeface="Arial Black"/>
                <a:cs typeface="Arial Black"/>
              </a:rPr>
              <a:t>either</a:t>
            </a:r>
            <a:r>
              <a:rPr dirty="0" sz="105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>
                <a:solidFill>
                  <a:srgbClr val="FFFFFF"/>
                </a:solidFill>
                <a:latin typeface="Arial Black"/>
                <a:cs typeface="Arial Black"/>
              </a:rPr>
              <a:t>enterprise-heavy</a:t>
            </a:r>
            <a:r>
              <a:rPr dirty="0" sz="105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Arial Black"/>
                <a:cs typeface="Arial Black"/>
              </a:rPr>
              <a:t>or</a:t>
            </a:r>
            <a:r>
              <a:rPr dirty="0" sz="105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30">
                <a:solidFill>
                  <a:srgbClr val="FFFFFF"/>
                </a:solidFill>
                <a:latin typeface="Arial Black"/>
                <a:cs typeface="Arial Black"/>
              </a:rPr>
              <a:t>too</a:t>
            </a:r>
            <a:r>
              <a:rPr dirty="0" sz="105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30">
                <a:solidFill>
                  <a:srgbClr val="FFFFFF"/>
                </a:solidFill>
                <a:latin typeface="Arial Black"/>
                <a:cs typeface="Arial Black"/>
              </a:rPr>
              <a:t>shallow</a:t>
            </a:r>
            <a:r>
              <a:rPr dirty="0" sz="105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 Black"/>
                <a:cs typeface="Arial Black"/>
              </a:rPr>
              <a:t>for</a:t>
            </a:r>
            <a:r>
              <a:rPr dirty="0" sz="105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 Black"/>
                <a:cs typeface="Arial Black"/>
              </a:rPr>
              <a:t>real</a:t>
            </a:r>
            <a:r>
              <a:rPr dirty="0" sz="105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Black"/>
                <a:cs typeface="Arial Black"/>
              </a:rPr>
              <a:t>workflows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124" y="3238499"/>
            <a:ext cx="190500" cy="1904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340695" y="3266757"/>
            <a:ext cx="7810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50" b="1">
                <a:solidFill>
                  <a:srgbClr val="0A152F"/>
                </a:solidFill>
                <a:latin typeface="Arial"/>
                <a:cs typeface="Arial"/>
              </a:rPr>
              <a:t>4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5546" y="3217174"/>
            <a:ext cx="3771900" cy="2190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20">
                <a:solidFill>
                  <a:srgbClr val="FFFFFF"/>
                </a:solidFill>
                <a:latin typeface="Arial Black"/>
                <a:cs typeface="Arial Black"/>
              </a:rPr>
              <a:t>Outcome:</a:t>
            </a:r>
            <a:r>
              <a:rPr dirty="0" sz="105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50" spc="-70">
                <a:solidFill>
                  <a:srgbClr val="DAE3FF"/>
                </a:solidFill>
                <a:latin typeface="Arial"/>
                <a:cs typeface="Arial"/>
              </a:rPr>
              <a:t>higher</a:t>
            </a:r>
            <a:r>
              <a:rPr dirty="0" sz="1250" spc="-3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65">
                <a:solidFill>
                  <a:srgbClr val="DAE3FF"/>
                </a:solidFill>
                <a:latin typeface="Arial"/>
                <a:cs typeface="Arial"/>
              </a:rPr>
              <a:t>costs,</a:t>
            </a:r>
            <a:r>
              <a:rPr dirty="0" sz="1250" spc="-2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90">
                <a:solidFill>
                  <a:srgbClr val="DAE3FF"/>
                </a:solidFill>
                <a:latin typeface="Arial"/>
                <a:cs typeface="Arial"/>
              </a:rPr>
              <a:t>delays,</a:t>
            </a:r>
            <a:r>
              <a:rPr dirty="0" sz="1250" spc="-1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95">
                <a:solidFill>
                  <a:srgbClr val="DAE3FF"/>
                </a:solidFill>
                <a:latin typeface="Arial"/>
                <a:cs typeface="Arial"/>
              </a:rPr>
              <a:t>and</a:t>
            </a:r>
            <a:r>
              <a:rPr dirty="0" sz="1250" spc="-1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55">
                <a:solidFill>
                  <a:srgbClr val="DAE3FF"/>
                </a:solidFill>
                <a:latin typeface="Arial"/>
                <a:cs typeface="Arial"/>
              </a:rPr>
              <a:t>inconsistent</a:t>
            </a:r>
            <a:r>
              <a:rPr dirty="0" sz="1250" spc="-2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35">
                <a:solidFill>
                  <a:srgbClr val="DAE3FF"/>
                </a:solidFill>
                <a:latin typeface="Arial"/>
                <a:cs typeface="Arial"/>
              </a:rPr>
              <a:t>execution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57524" cy="51244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6427" y="1202975"/>
            <a:ext cx="405257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50">
                <a:solidFill>
                  <a:srgbClr val="FFFFFF"/>
                </a:solidFill>
                <a:latin typeface="Arial Black"/>
                <a:cs typeface="Arial Black"/>
              </a:rPr>
              <a:t>Solution:</a:t>
            </a:r>
            <a:r>
              <a:rPr dirty="0" sz="105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50">
                <a:solidFill>
                  <a:srgbClr val="FFFFFF"/>
                </a:solidFill>
                <a:latin typeface="Arial Black"/>
                <a:cs typeface="Arial Black"/>
              </a:rPr>
              <a:t>Nexara</a:t>
            </a:r>
            <a:r>
              <a:rPr dirty="0" sz="105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Arial Black"/>
                <a:cs typeface="Arial Black"/>
              </a:rPr>
              <a:t>automates</a:t>
            </a:r>
            <a:r>
              <a:rPr dirty="0" sz="105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35">
                <a:solidFill>
                  <a:srgbClr val="FFFFFF"/>
                </a:solidFill>
                <a:latin typeface="Arial Black"/>
                <a:cs typeface="Arial Black"/>
              </a:rPr>
              <a:t>real</a:t>
            </a:r>
            <a:r>
              <a:rPr dirty="0" sz="105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60">
                <a:solidFill>
                  <a:srgbClr val="FFFFFF"/>
                </a:solidFill>
                <a:latin typeface="Arial Black"/>
                <a:cs typeface="Arial Black"/>
              </a:rPr>
              <a:t>workflows</a:t>
            </a:r>
            <a:r>
              <a:rPr dirty="0" sz="105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55">
                <a:solidFill>
                  <a:srgbClr val="FFFFFF"/>
                </a:solidFill>
                <a:latin typeface="Arial Black"/>
                <a:cs typeface="Arial Black"/>
              </a:rPr>
              <a:t>with</a:t>
            </a:r>
            <a:r>
              <a:rPr dirty="0" sz="105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90">
                <a:solidFill>
                  <a:srgbClr val="FFFFFF"/>
                </a:solidFill>
                <a:latin typeface="Arial Black"/>
                <a:cs typeface="Arial Black"/>
              </a:rPr>
              <a:t>AI</a:t>
            </a:r>
            <a:r>
              <a:rPr dirty="0" sz="105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>
                <a:solidFill>
                  <a:srgbClr val="FFFFFF"/>
                </a:solidFill>
                <a:latin typeface="Arial Black"/>
                <a:cs typeface="Arial Black"/>
              </a:rPr>
              <a:t>built-</a:t>
            </a:r>
            <a:r>
              <a:rPr dirty="0" sz="1050" spc="-25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endParaRPr sz="105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799" y="1790699"/>
            <a:ext cx="2686050" cy="2124075"/>
            <a:chOff x="304799" y="1790699"/>
            <a:chExt cx="2686050" cy="2124075"/>
          </a:xfrm>
        </p:grpSpPr>
        <p:sp>
          <p:nvSpPr>
            <p:cNvPr id="4" name="object 4"/>
            <p:cNvSpPr/>
            <p:nvPr/>
          </p:nvSpPr>
          <p:spPr>
            <a:xfrm>
              <a:off x="304799" y="1790699"/>
              <a:ext cx="2686050" cy="2124075"/>
            </a:xfrm>
            <a:custGeom>
              <a:avLst/>
              <a:gdLst/>
              <a:ahLst/>
              <a:cxnLst/>
              <a:rect l="l" t="t" r="r" b="b"/>
              <a:pathLst>
                <a:path w="2686050" h="2124075">
                  <a:moveTo>
                    <a:pt x="2571749" y="2124074"/>
                  </a:moveTo>
                  <a:lnTo>
                    <a:pt x="114299" y="2124074"/>
                  </a:lnTo>
                  <a:lnTo>
                    <a:pt x="103040" y="2123530"/>
                  </a:lnTo>
                  <a:lnTo>
                    <a:pt x="60364" y="2110562"/>
                  </a:lnTo>
                  <a:lnTo>
                    <a:pt x="25900" y="2082250"/>
                  </a:lnTo>
                  <a:lnTo>
                    <a:pt x="4894" y="2042904"/>
                  </a:lnTo>
                  <a:lnTo>
                    <a:pt x="0" y="2009774"/>
                  </a:lnTo>
                  <a:lnTo>
                    <a:pt x="0" y="114299"/>
                  </a:lnTo>
                  <a:lnTo>
                    <a:pt x="8700" y="70559"/>
                  </a:lnTo>
                  <a:lnTo>
                    <a:pt x="33477" y="33477"/>
                  </a:lnTo>
                  <a:lnTo>
                    <a:pt x="70559" y="8700"/>
                  </a:lnTo>
                  <a:lnTo>
                    <a:pt x="114299" y="0"/>
                  </a:lnTo>
                  <a:lnTo>
                    <a:pt x="2571749" y="0"/>
                  </a:lnTo>
                  <a:lnTo>
                    <a:pt x="2615490" y="8700"/>
                  </a:lnTo>
                  <a:lnTo>
                    <a:pt x="2652571" y="33477"/>
                  </a:lnTo>
                  <a:lnTo>
                    <a:pt x="2677348" y="70559"/>
                  </a:lnTo>
                  <a:lnTo>
                    <a:pt x="2686049" y="114299"/>
                  </a:lnTo>
                  <a:lnTo>
                    <a:pt x="2686049" y="2009774"/>
                  </a:lnTo>
                  <a:lnTo>
                    <a:pt x="2677348" y="2053514"/>
                  </a:lnTo>
                  <a:lnTo>
                    <a:pt x="2652571" y="2090596"/>
                  </a:lnTo>
                  <a:lnTo>
                    <a:pt x="2615490" y="2115373"/>
                  </a:lnTo>
                  <a:lnTo>
                    <a:pt x="2571749" y="2124074"/>
                  </a:lnTo>
                  <a:close/>
                </a:path>
              </a:pathLst>
            </a:custGeom>
            <a:solidFill>
              <a:srgbClr val="0A152F">
                <a:alpha val="948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4799" y="1790699"/>
              <a:ext cx="2686050" cy="2124075"/>
            </a:xfrm>
            <a:custGeom>
              <a:avLst/>
              <a:gdLst/>
              <a:ahLst/>
              <a:cxnLst/>
              <a:rect l="l" t="t" r="r" b="b"/>
              <a:pathLst>
                <a:path w="2686050" h="2124075">
                  <a:moveTo>
                    <a:pt x="2571749" y="2124074"/>
                  </a:moveTo>
                  <a:lnTo>
                    <a:pt x="114299" y="2124074"/>
                  </a:lnTo>
                  <a:lnTo>
                    <a:pt x="103040" y="2123530"/>
                  </a:lnTo>
                  <a:lnTo>
                    <a:pt x="60364" y="2110562"/>
                  </a:lnTo>
                  <a:lnTo>
                    <a:pt x="25900" y="2082250"/>
                  </a:lnTo>
                  <a:lnTo>
                    <a:pt x="4894" y="2042904"/>
                  </a:lnTo>
                  <a:lnTo>
                    <a:pt x="0" y="2009774"/>
                  </a:lnTo>
                  <a:lnTo>
                    <a:pt x="0" y="114299"/>
                  </a:lnTo>
                  <a:lnTo>
                    <a:pt x="8700" y="70559"/>
                  </a:lnTo>
                  <a:lnTo>
                    <a:pt x="33477" y="33477"/>
                  </a:lnTo>
                  <a:lnTo>
                    <a:pt x="70559" y="8700"/>
                  </a:lnTo>
                  <a:lnTo>
                    <a:pt x="114299" y="0"/>
                  </a:lnTo>
                  <a:lnTo>
                    <a:pt x="2571749" y="0"/>
                  </a:lnTo>
                  <a:lnTo>
                    <a:pt x="2615490" y="8700"/>
                  </a:lnTo>
                  <a:lnTo>
                    <a:pt x="2617237" y="9524"/>
                  </a:lnTo>
                  <a:lnTo>
                    <a:pt x="107420" y="9524"/>
                  </a:lnTo>
                  <a:lnTo>
                    <a:pt x="100606" y="10196"/>
                  </a:lnTo>
                  <a:lnTo>
                    <a:pt x="61810" y="23360"/>
                  </a:lnTo>
                  <a:lnTo>
                    <a:pt x="31004" y="50369"/>
                  </a:lnTo>
                  <a:lnTo>
                    <a:pt x="12880" y="87111"/>
                  </a:lnTo>
                  <a:lnTo>
                    <a:pt x="9524" y="107420"/>
                  </a:lnTo>
                  <a:lnTo>
                    <a:pt x="9524" y="2016654"/>
                  </a:lnTo>
                  <a:lnTo>
                    <a:pt x="20133" y="2056226"/>
                  </a:lnTo>
                  <a:lnTo>
                    <a:pt x="45077" y="2088726"/>
                  </a:lnTo>
                  <a:lnTo>
                    <a:pt x="80560" y="2109206"/>
                  </a:lnTo>
                  <a:lnTo>
                    <a:pt x="107420" y="2114549"/>
                  </a:lnTo>
                  <a:lnTo>
                    <a:pt x="2617235" y="2114549"/>
                  </a:lnTo>
                  <a:lnTo>
                    <a:pt x="2615490" y="2115373"/>
                  </a:lnTo>
                  <a:lnTo>
                    <a:pt x="2604879" y="2119180"/>
                  </a:lnTo>
                  <a:lnTo>
                    <a:pt x="2594052" y="2121899"/>
                  </a:lnTo>
                  <a:lnTo>
                    <a:pt x="2583009" y="2123530"/>
                  </a:lnTo>
                  <a:lnTo>
                    <a:pt x="2571749" y="2124074"/>
                  </a:lnTo>
                  <a:close/>
                </a:path>
                <a:path w="2686050" h="2124075">
                  <a:moveTo>
                    <a:pt x="2617235" y="2114549"/>
                  </a:moveTo>
                  <a:lnTo>
                    <a:pt x="2578629" y="2114549"/>
                  </a:lnTo>
                  <a:lnTo>
                    <a:pt x="2585442" y="2113878"/>
                  </a:lnTo>
                  <a:lnTo>
                    <a:pt x="2598937" y="2111194"/>
                  </a:lnTo>
                  <a:lnTo>
                    <a:pt x="2635679" y="2093069"/>
                  </a:lnTo>
                  <a:lnTo>
                    <a:pt x="2662689" y="2062264"/>
                  </a:lnTo>
                  <a:lnTo>
                    <a:pt x="2675853" y="2023468"/>
                  </a:lnTo>
                  <a:lnTo>
                    <a:pt x="2676524" y="2016654"/>
                  </a:lnTo>
                  <a:lnTo>
                    <a:pt x="2676524" y="107420"/>
                  </a:lnTo>
                  <a:lnTo>
                    <a:pt x="2665916" y="67848"/>
                  </a:lnTo>
                  <a:lnTo>
                    <a:pt x="2640972" y="35348"/>
                  </a:lnTo>
                  <a:lnTo>
                    <a:pt x="2605489" y="14867"/>
                  </a:lnTo>
                  <a:lnTo>
                    <a:pt x="2578629" y="9524"/>
                  </a:lnTo>
                  <a:lnTo>
                    <a:pt x="2617237" y="9524"/>
                  </a:lnTo>
                  <a:lnTo>
                    <a:pt x="2652571" y="33477"/>
                  </a:lnTo>
                  <a:lnTo>
                    <a:pt x="2677348" y="70559"/>
                  </a:lnTo>
                  <a:lnTo>
                    <a:pt x="2686049" y="114299"/>
                  </a:lnTo>
                  <a:lnTo>
                    <a:pt x="2686049" y="2009774"/>
                  </a:lnTo>
                  <a:lnTo>
                    <a:pt x="2685505" y="2021034"/>
                  </a:lnTo>
                  <a:lnTo>
                    <a:pt x="2672537" y="2063709"/>
                  </a:lnTo>
                  <a:lnTo>
                    <a:pt x="2644225" y="2098173"/>
                  </a:lnTo>
                  <a:lnTo>
                    <a:pt x="2625684" y="2110562"/>
                  </a:lnTo>
                  <a:lnTo>
                    <a:pt x="2617235" y="2114549"/>
                  </a:lnTo>
                  <a:close/>
                </a:path>
              </a:pathLst>
            </a:custGeom>
            <a:solidFill>
              <a:srgbClr val="0008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49436" y="3449471"/>
            <a:ext cx="1968500" cy="1803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75">
                <a:solidFill>
                  <a:srgbClr val="E5EBFE"/>
                </a:solidFill>
                <a:latin typeface="Arial"/>
                <a:cs typeface="Arial"/>
              </a:rPr>
              <a:t>A</a:t>
            </a:r>
            <a:r>
              <a:rPr dirty="0" sz="1000" spc="-10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30">
                <a:solidFill>
                  <a:srgbClr val="E5EBFE"/>
                </a:solidFill>
                <a:latin typeface="Arial"/>
                <a:cs typeface="Arial"/>
              </a:rPr>
              <a:t>D</a:t>
            </a:r>
            <a:r>
              <a:rPr dirty="0" sz="1000" spc="-125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E5EBFE"/>
                </a:solidFill>
                <a:latin typeface="Arial"/>
                <a:cs typeface="Arial"/>
              </a:rPr>
              <a:t>A</a:t>
            </a:r>
            <a:r>
              <a:rPr dirty="0" sz="1000" spc="-10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65">
                <a:solidFill>
                  <a:srgbClr val="E5EBFE"/>
                </a:solidFill>
                <a:latin typeface="Arial"/>
                <a:cs typeface="Arial"/>
              </a:rPr>
              <a:t>P</a:t>
            </a:r>
            <a:r>
              <a:rPr dirty="0" sz="1000" spc="-85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25">
                <a:solidFill>
                  <a:srgbClr val="E5EBFE"/>
                </a:solidFill>
                <a:latin typeface="Arial"/>
                <a:cs typeface="Arial"/>
              </a:rPr>
              <a:t>T</a:t>
            </a:r>
            <a:r>
              <a:rPr dirty="0" sz="1000" spc="-9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40">
                <a:solidFill>
                  <a:srgbClr val="E5EBFE"/>
                </a:solidFill>
                <a:latin typeface="Arial"/>
                <a:cs typeface="Arial"/>
              </a:rPr>
              <a:t>I</a:t>
            </a:r>
            <a:r>
              <a:rPr dirty="0" sz="1000" spc="-15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E5EBFE"/>
                </a:solidFill>
                <a:latin typeface="Arial"/>
                <a:cs typeface="Arial"/>
              </a:rPr>
              <a:t>V</a:t>
            </a:r>
            <a:r>
              <a:rPr dirty="0" sz="1000" spc="-11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E5EBFE"/>
                </a:solidFill>
                <a:latin typeface="Arial"/>
                <a:cs typeface="Arial"/>
              </a:rPr>
              <a:t>E</a:t>
            </a:r>
            <a:r>
              <a:rPr dirty="0" sz="1000" spc="32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10">
                <a:solidFill>
                  <a:srgbClr val="E5EBFE"/>
                </a:solidFill>
                <a:latin typeface="Arial"/>
                <a:cs typeface="Arial"/>
              </a:rPr>
              <a:t>O</a:t>
            </a:r>
            <a:r>
              <a:rPr dirty="0" sz="1000" spc="-9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225">
                <a:solidFill>
                  <a:srgbClr val="E5EBFE"/>
                </a:solidFill>
                <a:latin typeface="Arial"/>
                <a:cs typeface="Arial"/>
              </a:rPr>
              <a:t>R</a:t>
            </a:r>
            <a:r>
              <a:rPr dirty="0" sz="1000" spc="-7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00">
                <a:solidFill>
                  <a:srgbClr val="E5EBFE"/>
                </a:solidFill>
                <a:latin typeface="Arial"/>
                <a:cs typeface="Arial"/>
              </a:rPr>
              <a:t>C</a:t>
            </a:r>
            <a:r>
              <a:rPr dirty="0" sz="1000" spc="-85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65">
                <a:solidFill>
                  <a:srgbClr val="E5EBFE"/>
                </a:solidFill>
                <a:latin typeface="Arial"/>
                <a:cs typeface="Arial"/>
              </a:rPr>
              <a:t>H</a:t>
            </a:r>
            <a:r>
              <a:rPr dirty="0" sz="1000" spc="-55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200">
                <a:solidFill>
                  <a:srgbClr val="E5EBFE"/>
                </a:solidFill>
                <a:latin typeface="Arial"/>
                <a:cs typeface="Arial"/>
              </a:rPr>
              <a:t>E</a:t>
            </a:r>
            <a:r>
              <a:rPr dirty="0" sz="1000" spc="-6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75">
                <a:solidFill>
                  <a:srgbClr val="E5EBFE"/>
                </a:solidFill>
                <a:latin typeface="Arial"/>
                <a:cs typeface="Arial"/>
              </a:rPr>
              <a:t>S</a:t>
            </a:r>
            <a:r>
              <a:rPr dirty="0" sz="1000" spc="-9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25">
                <a:solidFill>
                  <a:srgbClr val="E5EBFE"/>
                </a:solidFill>
                <a:latin typeface="Arial"/>
                <a:cs typeface="Arial"/>
              </a:rPr>
              <a:t>T</a:t>
            </a:r>
            <a:r>
              <a:rPr dirty="0" sz="1000" spc="-9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225">
                <a:solidFill>
                  <a:srgbClr val="E5EBFE"/>
                </a:solidFill>
                <a:latin typeface="Arial"/>
                <a:cs typeface="Arial"/>
              </a:rPr>
              <a:t>R</a:t>
            </a:r>
            <a:r>
              <a:rPr dirty="0" sz="1000" spc="-7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E5EBFE"/>
                </a:solidFill>
                <a:latin typeface="Arial"/>
                <a:cs typeface="Arial"/>
              </a:rPr>
              <a:t>A</a:t>
            </a:r>
            <a:r>
              <a:rPr dirty="0" sz="1000" spc="-17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25">
                <a:solidFill>
                  <a:srgbClr val="E5EBFE"/>
                </a:solidFill>
                <a:latin typeface="Arial"/>
                <a:cs typeface="Arial"/>
              </a:rPr>
              <a:t>T</a:t>
            </a:r>
            <a:r>
              <a:rPr dirty="0" sz="1000" spc="-9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40">
                <a:solidFill>
                  <a:srgbClr val="E5EBFE"/>
                </a:solidFill>
                <a:latin typeface="Arial"/>
                <a:cs typeface="Arial"/>
              </a:rPr>
              <a:t>I</a:t>
            </a:r>
            <a:r>
              <a:rPr dirty="0" sz="1000" spc="-15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10">
                <a:solidFill>
                  <a:srgbClr val="E5EBFE"/>
                </a:solidFill>
                <a:latin typeface="Arial"/>
                <a:cs typeface="Arial"/>
              </a:rPr>
              <a:t>O</a:t>
            </a:r>
            <a:r>
              <a:rPr dirty="0" sz="1000" spc="-9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E5EBFE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19449" y="1790699"/>
            <a:ext cx="2686050" cy="2124075"/>
            <a:chOff x="3219449" y="1790699"/>
            <a:chExt cx="2686050" cy="2124075"/>
          </a:xfrm>
        </p:grpSpPr>
        <p:sp>
          <p:nvSpPr>
            <p:cNvPr id="8" name="object 8"/>
            <p:cNvSpPr/>
            <p:nvPr/>
          </p:nvSpPr>
          <p:spPr>
            <a:xfrm>
              <a:off x="3219449" y="1790699"/>
              <a:ext cx="2686050" cy="2124075"/>
            </a:xfrm>
            <a:custGeom>
              <a:avLst/>
              <a:gdLst/>
              <a:ahLst/>
              <a:cxnLst/>
              <a:rect l="l" t="t" r="r" b="b"/>
              <a:pathLst>
                <a:path w="2686050" h="2124075">
                  <a:moveTo>
                    <a:pt x="2571749" y="2124074"/>
                  </a:moveTo>
                  <a:lnTo>
                    <a:pt x="114299" y="2124074"/>
                  </a:lnTo>
                  <a:lnTo>
                    <a:pt x="103040" y="2123530"/>
                  </a:lnTo>
                  <a:lnTo>
                    <a:pt x="60364" y="2110562"/>
                  </a:lnTo>
                  <a:lnTo>
                    <a:pt x="25900" y="2082250"/>
                  </a:lnTo>
                  <a:lnTo>
                    <a:pt x="4893" y="2042904"/>
                  </a:lnTo>
                  <a:lnTo>
                    <a:pt x="0" y="2009774"/>
                  </a:lnTo>
                  <a:lnTo>
                    <a:pt x="0" y="114299"/>
                  </a:lnTo>
                  <a:lnTo>
                    <a:pt x="8700" y="70559"/>
                  </a:lnTo>
                  <a:lnTo>
                    <a:pt x="33477" y="33477"/>
                  </a:lnTo>
                  <a:lnTo>
                    <a:pt x="70559" y="8700"/>
                  </a:lnTo>
                  <a:lnTo>
                    <a:pt x="114299" y="0"/>
                  </a:lnTo>
                  <a:lnTo>
                    <a:pt x="2571749" y="0"/>
                  </a:lnTo>
                  <a:lnTo>
                    <a:pt x="2615490" y="8700"/>
                  </a:lnTo>
                  <a:lnTo>
                    <a:pt x="2652572" y="33477"/>
                  </a:lnTo>
                  <a:lnTo>
                    <a:pt x="2677348" y="70559"/>
                  </a:lnTo>
                  <a:lnTo>
                    <a:pt x="2686049" y="114299"/>
                  </a:lnTo>
                  <a:lnTo>
                    <a:pt x="2686049" y="2009774"/>
                  </a:lnTo>
                  <a:lnTo>
                    <a:pt x="2677348" y="2053514"/>
                  </a:lnTo>
                  <a:lnTo>
                    <a:pt x="2652572" y="2090596"/>
                  </a:lnTo>
                  <a:lnTo>
                    <a:pt x="2615490" y="2115373"/>
                  </a:lnTo>
                  <a:lnTo>
                    <a:pt x="2571749" y="2124074"/>
                  </a:lnTo>
                  <a:close/>
                </a:path>
              </a:pathLst>
            </a:custGeom>
            <a:solidFill>
              <a:srgbClr val="0A152F">
                <a:alpha val="948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19449" y="1790699"/>
              <a:ext cx="2686050" cy="2124075"/>
            </a:xfrm>
            <a:custGeom>
              <a:avLst/>
              <a:gdLst/>
              <a:ahLst/>
              <a:cxnLst/>
              <a:rect l="l" t="t" r="r" b="b"/>
              <a:pathLst>
                <a:path w="2686050" h="2124075">
                  <a:moveTo>
                    <a:pt x="2571749" y="2124074"/>
                  </a:moveTo>
                  <a:lnTo>
                    <a:pt x="114299" y="2124074"/>
                  </a:lnTo>
                  <a:lnTo>
                    <a:pt x="103040" y="2123530"/>
                  </a:lnTo>
                  <a:lnTo>
                    <a:pt x="60364" y="2110562"/>
                  </a:lnTo>
                  <a:lnTo>
                    <a:pt x="25900" y="2082250"/>
                  </a:lnTo>
                  <a:lnTo>
                    <a:pt x="4893" y="2042904"/>
                  </a:lnTo>
                  <a:lnTo>
                    <a:pt x="0" y="2009774"/>
                  </a:lnTo>
                  <a:lnTo>
                    <a:pt x="0" y="114299"/>
                  </a:lnTo>
                  <a:lnTo>
                    <a:pt x="8700" y="70559"/>
                  </a:lnTo>
                  <a:lnTo>
                    <a:pt x="33477" y="33477"/>
                  </a:lnTo>
                  <a:lnTo>
                    <a:pt x="70559" y="8700"/>
                  </a:lnTo>
                  <a:lnTo>
                    <a:pt x="114299" y="0"/>
                  </a:lnTo>
                  <a:lnTo>
                    <a:pt x="2571749" y="0"/>
                  </a:lnTo>
                  <a:lnTo>
                    <a:pt x="2615490" y="8700"/>
                  </a:lnTo>
                  <a:lnTo>
                    <a:pt x="2617237" y="9524"/>
                  </a:lnTo>
                  <a:lnTo>
                    <a:pt x="107420" y="9524"/>
                  </a:lnTo>
                  <a:lnTo>
                    <a:pt x="100606" y="10196"/>
                  </a:lnTo>
                  <a:lnTo>
                    <a:pt x="61810" y="23360"/>
                  </a:lnTo>
                  <a:lnTo>
                    <a:pt x="31004" y="50369"/>
                  </a:lnTo>
                  <a:lnTo>
                    <a:pt x="12880" y="87111"/>
                  </a:lnTo>
                  <a:lnTo>
                    <a:pt x="9524" y="107420"/>
                  </a:lnTo>
                  <a:lnTo>
                    <a:pt x="9524" y="2016654"/>
                  </a:lnTo>
                  <a:lnTo>
                    <a:pt x="20133" y="2056226"/>
                  </a:lnTo>
                  <a:lnTo>
                    <a:pt x="45077" y="2088726"/>
                  </a:lnTo>
                  <a:lnTo>
                    <a:pt x="80560" y="2109206"/>
                  </a:lnTo>
                  <a:lnTo>
                    <a:pt x="107420" y="2114549"/>
                  </a:lnTo>
                  <a:lnTo>
                    <a:pt x="2617235" y="2114549"/>
                  </a:lnTo>
                  <a:lnTo>
                    <a:pt x="2615490" y="2115373"/>
                  </a:lnTo>
                  <a:lnTo>
                    <a:pt x="2604879" y="2119180"/>
                  </a:lnTo>
                  <a:lnTo>
                    <a:pt x="2594052" y="2121899"/>
                  </a:lnTo>
                  <a:lnTo>
                    <a:pt x="2583009" y="2123530"/>
                  </a:lnTo>
                  <a:lnTo>
                    <a:pt x="2571749" y="2124074"/>
                  </a:lnTo>
                  <a:close/>
                </a:path>
                <a:path w="2686050" h="2124075">
                  <a:moveTo>
                    <a:pt x="2617235" y="2114549"/>
                  </a:moveTo>
                  <a:lnTo>
                    <a:pt x="2578629" y="2114549"/>
                  </a:lnTo>
                  <a:lnTo>
                    <a:pt x="2585442" y="2113878"/>
                  </a:lnTo>
                  <a:lnTo>
                    <a:pt x="2598937" y="2111194"/>
                  </a:lnTo>
                  <a:lnTo>
                    <a:pt x="2635679" y="2093069"/>
                  </a:lnTo>
                  <a:lnTo>
                    <a:pt x="2662688" y="2062264"/>
                  </a:lnTo>
                  <a:lnTo>
                    <a:pt x="2675853" y="2023468"/>
                  </a:lnTo>
                  <a:lnTo>
                    <a:pt x="2676524" y="2016654"/>
                  </a:lnTo>
                  <a:lnTo>
                    <a:pt x="2676524" y="107420"/>
                  </a:lnTo>
                  <a:lnTo>
                    <a:pt x="2665916" y="67848"/>
                  </a:lnTo>
                  <a:lnTo>
                    <a:pt x="2640972" y="35348"/>
                  </a:lnTo>
                  <a:lnTo>
                    <a:pt x="2605489" y="14867"/>
                  </a:lnTo>
                  <a:lnTo>
                    <a:pt x="2578629" y="9524"/>
                  </a:lnTo>
                  <a:lnTo>
                    <a:pt x="2617237" y="9524"/>
                  </a:lnTo>
                  <a:lnTo>
                    <a:pt x="2652572" y="33477"/>
                  </a:lnTo>
                  <a:lnTo>
                    <a:pt x="2677349" y="70559"/>
                  </a:lnTo>
                  <a:lnTo>
                    <a:pt x="2686049" y="114299"/>
                  </a:lnTo>
                  <a:lnTo>
                    <a:pt x="2686049" y="2009774"/>
                  </a:lnTo>
                  <a:lnTo>
                    <a:pt x="2685505" y="2021034"/>
                  </a:lnTo>
                  <a:lnTo>
                    <a:pt x="2672537" y="2063709"/>
                  </a:lnTo>
                  <a:lnTo>
                    <a:pt x="2644225" y="2098173"/>
                  </a:lnTo>
                  <a:lnTo>
                    <a:pt x="2625684" y="2110562"/>
                  </a:lnTo>
                  <a:lnTo>
                    <a:pt x="2617235" y="2114549"/>
                  </a:lnTo>
                  <a:close/>
                </a:path>
              </a:pathLst>
            </a:custGeom>
            <a:solidFill>
              <a:srgbClr val="0008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129037" y="3449471"/>
            <a:ext cx="833755" cy="1803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155">
                <a:solidFill>
                  <a:srgbClr val="E5EBFE"/>
                </a:solidFill>
                <a:latin typeface="Arial"/>
                <a:cs typeface="Arial"/>
              </a:rPr>
              <a:t>B</a:t>
            </a:r>
            <a:r>
              <a:rPr dirty="0" sz="1000" spc="-75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75">
                <a:solidFill>
                  <a:srgbClr val="E5EBFE"/>
                </a:solidFill>
                <a:latin typeface="Arial"/>
                <a:cs typeface="Arial"/>
              </a:rPr>
              <a:t>U</a:t>
            </a:r>
            <a:r>
              <a:rPr dirty="0" sz="1000" spc="-6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40">
                <a:solidFill>
                  <a:srgbClr val="E5EBFE"/>
                </a:solidFill>
                <a:latin typeface="Arial"/>
                <a:cs typeface="Arial"/>
              </a:rPr>
              <a:t>I</a:t>
            </a:r>
            <a:r>
              <a:rPr dirty="0" sz="1000" spc="-15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10">
                <a:solidFill>
                  <a:srgbClr val="E5EBFE"/>
                </a:solidFill>
                <a:latin typeface="Arial"/>
                <a:cs typeface="Arial"/>
              </a:rPr>
              <a:t>L</a:t>
            </a:r>
            <a:r>
              <a:rPr dirty="0" sz="1000" spc="-17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25">
                <a:solidFill>
                  <a:srgbClr val="E5EBFE"/>
                </a:solidFill>
                <a:latin typeface="Arial"/>
                <a:cs typeface="Arial"/>
              </a:rPr>
              <a:t>T</a:t>
            </a:r>
            <a:r>
              <a:rPr dirty="0" sz="1000" spc="-135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95">
                <a:solidFill>
                  <a:srgbClr val="E5EBFE"/>
                </a:solidFill>
                <a:latin typeface="Arial"/>
                <a:cs typeface="Arial"/>
              </a:rPr>
              <a:t>-</a:t>
            </a:r>
            <a:r>
              <a:rPr dirty="0" sz="1000" spc="-7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40">
                <a:solidFill>
                  <a:srgbClr val="E5EBFE"/>
                </a:solidFill>
                <a:latin typeface="Arial"/>
                <a:cs typeface="Arial"/>
              </a:rPr>
              <a:t>I</a:t>
            </a:r>
            <a:r>
              <a:rPr dirty="0" sz="1000" spc="-15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E5EBFE"/>
                </a:solidFill>
                <a:latin typeface="Arial"/>
                <a:cs typeface="Arial"/>
              </a:rPr>
              <a:t>N</a:t>
            </a:r>
            <a:r>
              <a:rPr dirty="0" sz="1000" spc="305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E5EBFE"/>
                </a:solidFill>
                <a:latin typeface="Arial"/>
                <a:cs typeface="Arial"/>
              </a:rPr>
              <a:t>A</a:t>
            </a:r>
            <a:r>
              <a:rPr dirty="0" sz="1000" spc="-10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E5EBFE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34099" y="1790699"/>
            <a:ext cx="2686050" cy="2124075"/>
            <a:chOff x="6134099" y="1790699"/>
            <a:chExt cx="2686050" cy="2124075"/>
          </a:xfrm>
        </p:grpSpPr>
        <p:sp>
          <p:nvSpPr>
            <p:cNvPr id="12" name="object 12"/>
            <p:cNvSpPr/>
            <p:nvPr/>
          </p:nvSpPr>
          <p:spPr>
            <a:xfrm>
              <a:off x="6134099" y="1790699"/>
              <a:ext cx="2686050" cy="2124075"/>
            </a:xfrm>
            <a:custGeom>
              <a:avLst/>
              <a:gdLst/>
              <a:ahLst/>
              <a:cxnLst/>
              <a:rect l="l" t="t" r="r" b="b"/>
              <a:pathLst>
                <a:path w="2686050" h="2124075">
                  <a:moveTo>
                    <a:pt x="2571749" y="2124074"/>
                  </a:moveTo>
                  <a:lnTo>
                    <a:pt x="114299" y="2124074"/>
                  </a:lnTo>
                  <a:lnTo>
                    <a:pt x="103039" y="2123530"/>
                  </a:lnTo>
                  <a:lnTo>
                    <a:pt x="60363" y="2110562"/>
                  </a:lnTo>
                  <a:lnTo>
                    <a:pt x="25899" y="2082250"/>
                  </a:lnTo>
                  <a:lnTo>
                    <a:pt x="4893" y="2042904"/>
                  </a:lnTo>
                  <a:lnTo>
                    <a:pt x="0" y="2009774"/>
                  </a:lnTo>
                  <a:lnTo>
                    <a:pt x="0" y="114299"/>
                  </a:lnTo>
                  <a:lnTo>
                    <a:pt x="8699" y="70559"/>
                  </a:lnTo>
                  <a:lnTo>
                    <a:pt x="33477" y="33477"/>
                  </a:lnTo>
                  <a:lnTo>
                    <a:pt x="70558" y="8700"/>
                  </a:lnTo>
                  <a:lnTo>
                    <a:pt x="114299" y="0"/>
                  </a:lnTo>
                  <a:lnTo>
                    <a:pt x="2571749" y="0"/>
                  </a:lnTo>
                  <a:lnTo>
                    <a:pt x="2615489" y="8700"/>
                  </a:lnTo>
                  <a:lnTo>
                    <a:pt x="2652571" y="33477"/>
                  </a:lnTo>
                  <a:lnTo>
                    <a:pt x="2677348" y="70559"/>
                  </a:lnTo>
                  <a:lnTo>
                    <a:pt x="2686049" y="114299"/>
                  </a:lnTo>
                  <a:lnTo>
                    <a:pt x="2686049" y="2009774"/>
                  </a:lnTo>
                  <a:lnTo>
                    <a:pt x="2677348" y="2053514"/>
                  </a:lnTo>
                  <a:lnTo>
                    <a:pt x="2652571" y="2090596"/>
                  </a:lnTo>
                  <a:lnTo>
                    <a:pt x="2615489" y="2115373"/>
                  </a:lnTo>
                  <a:lnTo>
                    <a:pt x="2571749" y="2124074"/>
                  </a:lnTo>
                  <a:close/>
                </a:path>
              </a:pathLst>
            </a:custGeom>
            <a:solidFill>
              <a:srgbClr val="0A152F">
                <a:alpha val="948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134099" y="1790699"/>
              <a:ext cx="2686050" cy="2124075"/>
            </a:xfrm>
            <a:custGeom>
              <a:avLst/>
              <a:gdLst/>
              <a:ahLst/>
              <a:cxnLst/>
              <a:rect l="l" t="t" r="r" b="b"/>
              <a:pathLst>
                <a:path w="2686050" h="2124075">
                  <a:moveTo>
                    <a:pt x="2571749" y="2124074"/>
                  </a:moveTo>
                  <a:lnTo>
                    <a:pt x="114299" y="2124074"/>
                  </a:lnTo>
                  <a:lnTo>
                    <a:pt x="103039" y="2123530"/>
                  </a:lnTo>
                  <a:lnTo>
                    <a:pt x="60363" y="2110562"/>
                  </a:lnTo>
                  <a:lnTo>
                    <a:pt x="25899" y="2082250"/>
                  </a:lnTo>
                  <a:lnTo>
                    <a:pt x="4893" y="2042904"/>
                  </a:lnTo>
                  <a:lnTo>
                    <a:pt x="0" y="2009774"/>
                  </a:lnTo>
                  <a:lnTo>
                    <a:pt x="0" y="114299"/>
                  </a:lnTo>
                  <a:lnTo>
                    <a:pt x="8699" y="70559"/>
                  </a:lnTo>
                  <a:lnTo>
                    <a:pt x="33477" y="33477"/>
                  </a:lnTo>
                  <a:lnTo>
                    <a:pt x="70558" y="8700"/>
                  </a:lnTo>
                  <a:lnTo>
                    <a:pt x="114299" y="0"/>
                  </a:lnTo>
                  <a:lnTo>
                    <a:pt x="2571749" y="0"/>
                  </a:lnTo>
                  <a:lnTo>
                    <a:pt x="2615489" y="8700"/>
                  </a:lnTo>
                  <a:lnTo>
                    <a:pt x="2617236" y="9524"/>
                  </a:lnTo>
                  <a:lnTo>
                    <a:pt x="107420" y="9524"/>
                  </a:lnTo>
                  <a:lnTo>
                    <a:pt x="100606" y="10196"/>
                  </a:lnTo>
                  <a:lnTo>
                    <a:pt x="61810" y="23360"/>
                  </a:lnTo>
                  <a:lnTo>
                    <a:pt x="31004" y="50369"/>
                  </a:lnTo>
                  <a:lnTo>
                    <a:pt x="12880" y="87111"/>
                  </a:lnTo>
                  <a:lnTo>
                    <a:pt x="9524" y="107420"/>
                  </a:lnTo>
                  <a:lnTo>
                    <a:pt x="9524" y="2016654"/>
                  </a:lnTo>
                  <a:lnTo>
                    <a:pt x="20133" y="2056226"/>
                  </a:lnTo>
                  <a:lnTo>
                    <a:pt x="45077" y="2088726"/>
                  </a:lnTo>
                  <a:lnTo>
                    <a:pt x="80560" y="2109206"/>
                  </a:lnTo>
                  <a:lnTo>
                    <a:pt x="107420" y="2114549"/>
                  </a:lnTo>
                  <a:lnTo>
                    <a:pt x="2617235" y="2114549"/>
                  </a:lnTo>
                  <a:lnTo>
                    <a:pt x="2615489" y="2115373"/>
                  </a:lnTo>
                  <a:lnTo>
                    <a:pt x="2604879" y="2119180"/>
                  </a:lnTo>
                  <a:lnTo>
                    <a:pt x="2594052" y="2121899"/>
                  </a:lnTo>
                  <a:lnTo>
                    <a:pt x="2583009" y="2123530"/>
                  </a:lnTo>
                  <a:lnTo>
                    <a:pt x="2571749" y="2124074"/>
                  </a:lnTo>
                  <a:close/>
                </a:path>
                <a:path w="2686050" h="2124075">
                  <a:moveTo>
                    <a:pt x="2617235" y="2114549"/>
                  </a:moveTo>
                  <a:lnTo>
                    <a:pt x="2578629" y="2114549"/>
                  </a:lnTo>
                  <a:lnTo>
                    <a:pt x="2585442" y="2113878"/>
                  </a:lnTo>
                  <a:lnTo>
                    <a:pt x="2598937" y="2111194"/>
                  </a:lnTo>
                  <a:lnTo>
                    <a:pt x="2635679" y="2093069"/>
                  </a:lnTo>
                  <a:lnTo>
                    <a:pt x="2662688" y="2062264"/>
                  </a:lnTo>
                  <a:lnTo>
                    <a:pt x="2675853" y="2023468"/>
                  </a:lnTo>
                  <a:lnTo>
                    <a:pt x="2676524" y="2016654"/>
                  </a:lnTo>
                  <a:lnTo>
                    <a:pt x="2676524" y="107420"/>
                  </a:lnTo>
                  <a:lnTo>
                    <a:pt x="2665916" y="67848"/>
                  </a:lnTo>
                  <a:lnTo>
                    <a:pt x="2640972" y="35348"/>
                  </a:lnTo>
                  <a:lnTo>
                    <a:pt x="2605489" y="14867"/>
                  </a:lnTo>
                  <a:lnTo>
                    <a:pt x="2578629" y="9524"/>
                  </a:lnTo>
                  <a:lnTo>
                    <a:pt x="2617236" y="9524"/>
                  </a:lnTo>
                  <a:lnTo>
                    <a:pt x="2652571" y="33477"/>
                  </a:lnTo>
                  <a:lnTo>
                    <a:pt x="2677348" y="70559"/>
                  </a:lnTo>
                  <a:lnTo>
                    <a:pt x="2686049" y="114299"/>
                  </a:lnTo>
                  <a:lnTo>
                    <a:pt x="2686049" y="2009774"/>
                  </a:lnTo>
                  <a:lnTo>
                    <a:pt x="2685505" y="2021034"/>
                  </a:lnTo>
                  <a:lnTo>
                    <a:pt x="2672537" y="2063709"/>
                  </a:lnTo>
                  <a:lnTo>
                    <a:pt x="2644225" y="2098173"/>
                  </a:lnTo>
                  <a:lnTo>
                    <a:pt x="2625684" y="2110562"/>
                  </a:lnTo>
                  <a:lnTo>
                    <a:pt x="2617235" y="2114549"/>
                  </a:lnTo>
                  <a:close/>
                </a:path>
              </a:pathLst>
            </a:custGeom>
            <a:solidFill>
              <a:srgbClr val="0008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790828" y="3449471"/>
            <a:ext cx="1344295" cy="1803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65">
                <a:solidFill>
                  <a:srgbClr val="E5EBFE"/>
                </a:solidFill>
                <a:latin typeface="Arial"/>
                <a:cs typeface="Arial"/>
              </a:rPr>
              <a:t>W</a:t>
            </a:r>
            <a:r>
              <a:rPr dirty="0" sz="1000" spc="-155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10">
                <a:solidFill>
                  <a:srgbClr val="E5EBFE"/>
                </a:solidFill>
                <a:latin typeface="Arial"/>
                <a:cs typeface="Arial"/>
              </a:rPr>
              <a:t>O</a:t>
            </a:r>
            <a:r>
              <a:rPr dirty="0" sz="1000" spc="-9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225">
                <a:solidFill>
                  <a:srgbClr val="E5EBFE"/>
                </a:solidFill>
                <a:latin typeface="Arial"/>
                <a:cs typeface="Arial"/>
              </a:rPr>
              <a:t>R</a:t>
            </a:r>
            <a:r>
              <a:rPr dirty="0" sz="1000" spc="-7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45">
                <a:solidFill>
                  <a:srgbClr val="E5EBFE"/>
                </a:solidFill>
                <a:latin typeface="Arial"/>
                <a:cs typeface="Arial"/>
              </a:rPr>
              <a:t>K</a:t>
            </a:r>
            <a:r>
              <a:rPr dirty="0" sz="1000" spc="-9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E5EBFE"/>
                </a:solidFill>
                <a:latin typeface="Arial"/>
                <a:cs typeface="Arial"/>
              </a:rPr>
              <a:t>F</a:t>
            </a:r>
            <a:r>
              <a:rPr dirty="0" sz="1000" spc="-8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10">
                <a:solidFill>
                  <a:srgbClr val="E5EBFE"/>
                </a:solidFill>
                <a:latin typeface="Arial"/>
                <a:cs typeface="Arial"/>
              </a:rPr>
              <a:t>L</a:t>
            </a:r>
            <a:r>
              <a:rPr dirty="0" sz="1000" spc="-13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10">
                <a:solidFill>
                  <a:srgbClr val="E5EBFE"/>
                </a:solidFill>
                <a:latin typeface="Arial"/>
                <a:cs typeface="Arial"/>
              </a:rPr>
              <a:t>O </a:t>
            </a:r>
            <a:r>
              <a:rPr dirty="0" sz="1000">
                <a:solidFill>
                  <a:srgbClr val="E5EBFE"/>
                </a:solidFill>
                <a:latin typeface="Arial"/>
                <a:cs typeface="Arial"/>
              </a:rPr>
              <a:t>W</a:t>
            </a:r>
            <a:r>
              <a:rPr dirty="0" sz="1000" spc="305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30">
                <a:solidFill>
                  <a:srgbClr val="E5EBFE"/>
                </a:solidFill>
                <a:latin typeface="Arial"/>
                <a:cs typeface="Arial"/>
              </a:rPr>
              <a:t>D</a:t>
            </a:r>
            <a:r>
              <a:rPr dirty="0" sz="1000" spc="-8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200">
                <a:solidFill>
                  <a:srgbClr val="E5EBFE"/>
                </a:solidFill>
                <a:latin typeface="Arial"/>
                <a:cs typeface="Arial"/>
              </a:rPr>
              <a:t>E</a:t>
            </a:r>
            <a:r>
              <a:rPr dirty="0" sz="1000" spc="-55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65">
                <a:solidFill>
                  <a:srgbClr val="E5EBFE"/>
                </a:solidFill>
                <a:latin typeface="Arial"/>
                <a:cs typeface="Arial"/>
              </a:rPr>
              <a:t>P</a:t>
            </a:r>
            <a:r>
              <a:rPr dirty="0" sz="1000" spc="-85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125">
                <a:solidFill>
                  <a:srgbClr val="E5EBFE"/>
                </a:solidFill>
                <a:latin typeface="Arial"/>
                <a:cs typeface="Arial"/>
              </a:rPr>
              <a:t>T</a:t>
            </a:r>
            <a:r>
              <a:rPr dirty="0" sz="1000" spc="-90">
                <a:solidFill>
                  <a:srgbClr val="E5EBFE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E5EBFE"/>
                </a:solidFill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38224" y="2066924"/>
            <a:ext cx="1219200" cy="1219200"/>
            <a:chOff x="1038224" y="2066924"/>
            <a:chExt cx="1219200" cy="121920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8224" y="2066924"/>
              <a:ext cx="1219199" cy="12191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52524" y="2181223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299" y="990599"/>
                  </a:moveTo>
                  <a:lnTo>
                    <a:pt x="446752" y="988213"/>
                  </a:lnTo>
                  <a:lnTo>
                    <a:pt x="398671" y="981080"/>
                  </a:lnTo>
                  <a:lnTo>
                    <a:pt x="351521" y="969270"/>
                  </a:lnTo>
                  <a:lnTo>
                    <a:pt x="305756" y="952895"/>
                  </a:lnTo>
                  <a:lnTo>
                    <a:pt x="261817" y="932115"/>
                  </a:lnTo>
                  <a:lnTo>
                    <a:pt x="220125" y="907124"/>
                  </a:lnTo>
                  <a:lnTo>
                    <a:pt x="181084" y="878170"/>
                  </a:lnTo>
                  <a:lnTo>
                    <a:pt x="145069" y="845529"/>
                  </a:lnTo>
                  <a:lnTo>
                    <a:pt x="112427" y="809515"/>
                  </a:lnTo>
                  <a:lnTo>
                    <a:pt x="83473" y="770472"/>
                  </a:lnTo>
                  <a:lnTo>
                    <a:pt x="58484" y="728782"/>
                  </a:lnTo>
                  <a:lnTo>
                    <a:pt x="37702" y="684841"/>
                  </a:lnTo>
                  <a:lnTo>
                    <a:pt x="21327" y="639077"/>
                  </a:lnTo>
                  <a:lnTo>
                    <a:pt x="9517" y="591927"/>
                  </a:lnTo>
                  <a:lnTo>
                    <a:pt x="2385" y="543849"/>
                  </a:lnTo>
                  <a:lnTo>
                    <a:pt x="0" y="495299"/>
                  </a:lnTo>
                  <a:lnTo>
                    <a:pt x="149" y="483141"/>
                  </a:lnTo>
                  <a:lnTo>
                    <a:pt x="3725" y="434666"/>
                  </a:lnTo>
                  <a:lnTo>
                    <a:pt x="12035" y="386775"/>
                  </a:lnTo>
                  <a:lnTo>
                    <a:pt x="24999" y="339930"/>
                  </a:lnTo>
                  <a:lnTo>
                    <a:pt x="42493" y="294579"/>
                  </a:lnTo>
                  <a:lnTo>
                    <a:pt x="64347" y="251163"/>
                  </a:lnTo>
                  <a:lnTo>
                    <a:pt x="90352" y="210098"/>
                  </a:lnTo>
                  <a:lnTo>
                    <a:pt x="120256" y="171780"/>
                  </a:lnTo>
                  <a:lnTo>
                    <a:pt x="153772" y="136577"/>
                  </a:lnTo>
                  <a:lnTo>
                    <a:pt x="190578" y="104829"/>
                  </a:lnTo>
                  <a:lnTo>
                    <a:pt x="230318" y="76841"/>
                  </a:lnTo>
                  <a:lnTo>
                    <a:pt x="272610" y="52884"/>
                  </a:lnTo>
                  <a:lnTo>
                    <a:pt x="317047" y="33185"/>
                  </a:lnTo>
                  <a:lnTo>
                    <a:pt x="363200" y="17939"/>
                  </a:lnTo>
                  <a:lnTo>
                    <a:pt x="410626" y="7290"/>
                  </a:lnTo>
                  <a:lnTo>
                    <a:pt x="458867" y="1342"/>
                  </a:lnTo>
                  <a:lnTo>
                    <a:pt x="495299" y="0"/>
                  </a:lnTo>
                  <a:lnTo>
                    <a:pt x="507458" y="149"/>
                  </a:lnTo>
                  <a:lnTo>
                    <a:pt x="555933" y="3725"/>
                  </a:lnTo>
                  <a:lnTo>
                    <a:pt x="603824" y="12034"/>
                  </a:lnTo>
                  <a:lnTo>
                    <a:pt x="650669" y="24998"/>
                  </a:lnTo>
                  <a:lnTo>
                    <a:pt x="696019" y="42492"/>
                  </a:lnTo>
                  <a:lnTo>
                    <a:pt x="739435" y="64347"/>
                  </a:lnTo>
                  <a:lnTo>
                    <a:pt x="780500" y="90352"/>
                  </a:lnTo>
                  <a:lnTo>
                    <a:pt x="818819" y="120256"/>
                  </a:lnTo>
                  <a:lnTo>
                    <a:pt x="854022" y="153772"/>
                  </a:lnTo>
                  <a:lnTo>
                    <a:pt x="885770" y="190579"/>
                  </a:lnTo>
                  <a:lnTo>
                    <a:pt x="913757" y="230317"/>
                  </a:lnTo>
                  <a:lnTo>
                    <a:pt x="937715" y="272609"/>
                  </a:lnTo>
                  <a:lnTo>
                    <a:pt x="957412" y="317046"/>
                  </a:lnTo>
                  <a:lnTo>
                    <a:pt x="972659" y="363201"/>
                  </a:lnTo>
                  <a:lnTo>
                    <a:pt x="983308" y="410625"/>
                  </a:lnTo>
                  <a:lnTo>
                    <a:pt x="989258" y="458867"/>
                  </a:lnTo>
                  <a:lnTo>
                    <a:pt x="990599" y="495299"/>
                  </a:lnTo>
                  <a:lnTo>
                    <a:pt x="990450" y="507459"/>
                  </a:lnTo>
                  <a:lnTo>
                    <a:pt x="986874" y="555934"/>
                  </a:lnTo>
                  <a:lnTo>
                    <a:pt x="978564" y="603824"/>
                  </a:lnTo>
                  <a:lnTo>
                    <a:pt x="965600" y="650669"/>
                  </a:lnTo>
                  <a:lnTo>
                    <a:pt x="948106" y="696017"/>
                  </a:lnTo>
                  <a:lnTo>
                    <a:pt x="926252" y="739435"/>
                  </a:lnTo>
                  <a:lnTo>
                    <a:pt x="900247" y="780500"/>
                  </a:lnTo>
                  <a:lnTo>
                    <a:pt x="870343" y="818819"/>
                  </a:lnTo>
                  <a:lnTo>
                    <a:pt x="836826" y="854021"/>
                  </a:lnTo>
                  <a:lnTo>
                    <a:pt x="800021" y="885769"/>
                  </a:lnTo>
                  <a:lnTo>
                    <a:pt x="760281" y="913755"/>
                  </a:lnTo>
                  <a:lnTo>
                    <a:pt x="717989" y="937714"/>
                  </a:lnTo>
                  <a:lnTo>
                    <a:pt x="673552" y="957410"/>
                  </a:lnTo>
                  <a:lnTo>
                    <a:pt x="627399" y="972657"/>
                  </a:lnTo>
                  <a:lnTo>
                    <a:pt x="579973" y="983307"/>
                  </a:lnTo>
                  <a:lnTo>
                    <a:pt x="531732" y="989257"/>
                  </a:lnTo>
                  <a:lnTo>
                    <a:pt x="495299" y="990599"/>
                  </a:lnTo>
                  <a:close/>
                </a:path>
              </a:pathLst>
            </a:custGeom>
            <a:solidFill>
              <a:srgbClr val="0A152F">
                <a:alpha val="948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52524" y="2181225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299" y="990599"/>
                  </a:moveTo>
                  <a:lnTo>
                    <a:pt x="446751" y="988220"/>
                  </a:lnTo>
                  <a:lnTo>
                    <a:pt x="398671" y="981082"/>
                  </a:lnTo>
                  <a:lnTo>
                    <a:pt x="351520" y="969277"/>
                  </a:lnTo>
                  <a:lnTo>
                    <a:pt x="305756" y="952896"/>
                  </a:lnTo>
                  <a:lnTo>
                    <a:pt x="261814" y="932120"/>
                  </a:lnTo>
                  <a:lnTo>
                    <a:pt x="220125" y="907126"/>
                  </a:lnTo>
                  <a:lnTo>
                    <a:pt x="181081" y="878176"/>
                  </a:lnTo>
                  <a:lnTo>
                    <a:pt x="145069" y="845529"/>
                  </a:lnTo>
                  <a:lnTo>
                    <a:pt x="112423" y="809518"/>
                  </a:lnTo>
                  <a:lnTo>
                    <a:pt x="83472" y="770473"/>
                  </a:lnTo>
                  <a:lnTo>
                    <a:pt x="58479" y="728785"/>
                  </a:lnTo>
                  <a:lnTo>
                    <a:pt x="37702" y="684842"/>
                  </a:lnTo>
                  <a:lnTo>
                    <a:pt x="21321" y="639079"/>
                  </a:lnTo>
                  <a:lnTo>
                    <a:pt x="9516" y="591928"/>
                  </a:lnTo>
                  <a:lnTo>
                    <a:pt x="2379" y="543848"/>
                  </a:lnTo>
                  <a:lnTo>
                    <a:pt x="0" y="495299"/>
                  </a:lnTo>
                  <a:lnTo>
                    <a:pt x="594" y="470967"/>
                  </a:lnTo>
                  <a:lnTo>
                    <a:pt x="5353" y="422652"/>
                  </a:lnTo>
                  <a:lnTo>
                    <a:pt x="14847" y="374922"/>
                  </a:lnTo>
                  <a:lnTo>
                    <a:pt x="28940" y="328464"/>
                  </a:lnTo>
                  <a:lnTo>
                    <a:pt x="47563" y="283503"/>
                  </a:lnTo>
                  <a:lnTo>
                    <a:pt x="70448" y="240688"/>
                  </a:lnTo>
                  <a:lnTo>
                    <a:pt x="97486" y="200224"/>
                  </a:lnTo>
                  <a:lnTo>
                    <a:pt x="128284" y="162696"/>
                  </a:lnTo>
                  <a:lnTo>
                    <a:pt x="162696" y="128284"/>
                  </a:lnTo>
                  <a:lnTo>
                    <a:pt x="200224" y="97485"/>
                  </a:lnTo>
                  <a:lnTo>
                    <a:pt x="240688" y="70448"/>
                  </a:lnTo>
                  <a:lnTo>
                    <a:pt x="283503" y="47563"/>
                  </a:lnTo>
                  <a:lnTo>
                    <a:pt x="328464" y="28940"/>
                  </a:lnTo>
                  <a:lnTo>
                    <a:pt x="374922" y="14847"/>
                  </a:lnTo>
                  <a:lnTo>
                    <a:pt x="422653" y="5353"/>
                  </a:lnTo>
                  <a:lnTo>
                    <a:pt x="470967" y="594"/>
                  </a:lnTo>
                  <a:lnTo>
                    <a:pt x="495299" y="0"/>
                  </a:lnTo>
                  <a:lnTo>
                    <a:pt x="519632" y="594"/>
                  </a:lnTo>
                  <a:lnTo>
                    <a:pt x="567946" y="5353"/>
                  </a:lnTo>
                  <a:lnTo>
                    <a:pt x="615677" y="14847"/>
                  </a:lnTo>
                  <a:lnTo>
                    <a:pt x="662134" y="28940"/>
                  </a:lnTo>
                  <a:lnTo>
                    <a:pt x="707095" y="47563"/>
                  </a:lnTo>
                  <a:lnTo>
                    <a:pt x="749911" y="70448"/>
                  </a:lnTo>
                  <a:lnTo>
                    <a:pt x="790375" y="97485"/>
                  </a:lnTo>
                  <a:lnTo>
                    <a:pt x="827903" y="128284"/>
                  </a:lnTo>
                  <a:lnTo>
                    <a:pt x="862314" y="162696"/>
                  </a:lnTo>
                  <a:lnTo>
                    <a:pt x="893113" y="200224"/>
                  </a:lnTo>
                  <a:lnTo>
                    <a:pt x="920150" y="240688"/>
                  </a:lnTo>
                  <a:lnTo>
                    <a:pt x="943035" y="283503"/>
                  </a:lnTo>
                  <a:lnTo>
                    <a:pt x="961659" y="328464"/>
                  </a:lnTo>
                  <a:lnTo>
                    <a:pt x="975752" y="374922"/>
                  </a:lnTo>
                  <a:lnTo>
                    <a:pt x="985246" y="422652"/>
                  </a:lnTo>
                  <a:lnTo>
                    <a:pt x="990005" y="470967"/>
                  </a:lnTo>
                  <a:lnTo>
                    <a:pt x="990599" y="495299"/>
                  </a:lnTo>
                  <a:lnTo>
                    <a:pt x="990005" y="519632"/>
                  </a:lnTo>
                  <a:lnTo>
                    <a:pt x="985246" y="567946"/>
                  </a:lnTo>
                  <a:lnTo>
                    <a:pt x="975752" y="615677"/>
                  </a:lnTo>
                  <a:lnTo>
                    <a:pt x="961659" y="662134"/>
                  </a:lnTo>
                  <a:lnTo>
                    <a:pt x="943035" y="707095"/>
                  </a:lnTo>
                  <a:lnTo>
                    <a:pt x="920150" y="749911"/>
                  </a:lnTo>
                  <a:lnTo>
                    <a:pt x="893113" y="790375"/>
                  </a:lnTo>
                  <a:lnTo>
                    <a:pt x="862314" y="827903"/>
                  </a:lnTo>
                  <a:lnTo>
                    <a:pt x="827903" y="862314"/>
                  </a:lnTo>
                  <a:lnTo>
                    <a:pt x="790375" y="893113"/>
                  </a:lnTo>
                  <a:lnTo>
                    <a:pt x="749911" y="920150"/>
                  </a:lnTo>
                  <a:lnTo>
                    <a:pt x="707095" y="943035"/>
                  </a:lnTo>
                  <a:lnTo>
                    <a:pt x="662134" y="961659"/>
                  </a:lnTo>
                  <a:lnTo>
                    <a:pt x="615677" y="975752"/>
                  </a:lnTo>
                  <a:lnTo>
                    <a:pt x="567946" y="985246"/>
                  </a:lnTo>
                  <a:lnTo>
                    <a:pt x="519632" y="990005"/>
                  </a:lnTo>
                  <a:lnTo>
                    <a:pt x="495299" y="990599"/>
                  </a:lnTo>
                  <a:close/>
                </a:path>
              </a:pathLst>
            </a:custGeom>
            <a:solidFill>
              <a:srgbClr val="000000">
                <a:alpha val="50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085949" y="2248992"/>
            <a:ext cx="1123950" cy="76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1300" spc="-70">
                <a:solidFill>
                  <a:srgbClr val="FFFFFF"/>
                </a:solidFill>
                <a:latin typeface="Arial Black"/>
                <a:cs typeface="Arial Black"/>
              </a:rPr>
              <a:t>Updates</a:t>
            </a:r>
            <a:r>
              <a:rPr dirty="0" sz="13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300" spc="-75">
                <a:solidFill>
                  <a:srgbClr val="FFFFFF"/>
                </a:solidFill>
                <a:latin typeface="Arial Black"/>
                <a:cs typeface="Arial Black"/>
              </a:rPr>
              <a:t>with </a:t>
            </a:r>
            <a:r>
              <a:rPr dirty="0" sz="1300" spc="-10">
                <a:solidFill>
                  <a:srgbClr val="FFFFFF"/>
                </a:solidFill>
                <a:latin typeface="Arial Black"/>
                <a:cs typeface="Arial Black"/>
              </a:rPr>
              <a:t>process changes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52874" y="2066924"/>
            <a:ext cx="1219200" cy="1219200"/>
            <a:chOff x="3952874" y="2066924"/>
            <a:chExt cx="1219200" cy="121920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2874" y="2066924"/>
              <a:ext cx="1219199" cy="121919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67174" y="2181223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299" y="990599"/>
                  </a:moveTo>
                  <a:lnTo>
                    <a:pt x="446752" y="988213"/>
                  </a:lnTo>
                  <a:lnTo>
                    <a:pt x="398670" y="981080"/>
                  </a:lnTo>
                  <a:lnTo>
                    <a:pt x="351521" y="969270"/>
                  </a:lnTo>
                  <a:lnTo>
                    <a:pt x="305755" y="952895"/>
                  </a:lnTo>
                  <a:lnTo>
                    <a:pt x="261816" y="932115"/>
                  </a:lnTo>
                  <a:lnTo>
                    <a:pt x="220125" y="907124"/>
                  </a:lnTo>
                  <a:lnTo>
                    <a:pt x="181084" y="878170"/>
                  </a:lnTo>
                  <a:lnTo>
                    <a:pt x="145069" y="845529"/>
                  </a:lnTo>
                  <a:lnTo>
                    <a:pt x="112427" y="809515"/>
                  </a:lnTo>
                  <a:lnTo>
                    <a:pt x="83472" y="770472"/>
                  </a:lnTo>
                  <a:lnTo>
                    <a:pt x="58484" y="728782"/>
                  </a:lnTo>
                  <a:lnTo>
                    <a:pt x="37702" y="684841"/>
                  </a:lnTo>
                  <a:lnTo>
                    <a:pt x="21327" y="639077"/>
                  </a:lnTo>
                  <a:lnTo>
                    <a:pt x="9516" y="591927"/>
                  </a:lnTo>
                  <a:lnTo>
                    <a:pt x="2385" y="543849"/>
                  </a:lnTo>
                  <a:lnTo>
                    <a:pt x="0" y="495299"/>
                  </a:lnTo>
                  <a:lnTo>
                    <a:pt x="149" y="483141"/>
                  </a:lnTo>
                  <a:lnTo>
                    <a:pt x="3725" y="434666"/>
                  </a:lnTo>
                  <a:lnTo>
                    <a:pt x="12035" y="386775"/>
                  </a:lnTo>
                  <a:lnTo>
                    <a:pt x="24999" y="339930"/>
                  </a:lnTo>
                  <a:lnTo>
                    <a:pt x="42493" y="294579"/>
                  </a:lnTo>
                  <a:lnTo>
                    <a:pt x="64347" y="251163"/>
                  </a:lnTo>
                  <a:lnTo>
                    <a:pt x="90351" y="210098"/>
                  </a:lnTo>
                  <a:lnTo>
                    <a:pt x="120256" y="171780"/>
                  </a:lnTo>
                  <a:lnTo>
                    <a:pt x="153772" y="136577"/>
                  </a:lnTo>
                  <a:lnTo>
                    <a:pt x="190577" y="104829"/>
                  </a:lnTo>
                  <a:lnTo>
                    <a:pt x="230317" y="76841"/>
                  </a:lnTo>
                  <a:lnTo>
                    <a:pt x="272610" y="52884"/>
                  </a:lnTo>
                  <a:lnTo>
                    <a:pt x="317046" y="33185"/>
                  </a:lnTo>
                  <a:lnTo>
                    <a:pt x="363200" y="17939"/>
                  </a:lnTo>
                  <a:lnTo>
                    <a:pt x="410625" y="7290"/>
                  </a:lnTo>
                  <a:lnTo>
                    <a:pt x="458867" y="1342"/>
                  </a:lnTo>
                  <a:lnTo>
                    <a:pt x="495299" y="0"/>
                  </a:lnTo>
                  <a:lnTo>
                    <a:pt x="507458" y="149"/>
                  </a:lnTo>
                  <a:lnTo>
                    <a:pt x="555933" y="3725"/>
                  </a:lnTo>
                  <a:lnTo>
                    <a:pt x="603823" y="12034"/>
                  </a:lnTo>
                  <a:lnTo>
                    <a:pt x="650669" y="24998"/>
                  </a:lnTo>
                  <a:lnTo>
                    <a:pt x="696018" y="42492"/>
                  </a:lnTo>
                  <a:lnTo>
                    <a:pt x="739435" y="64347"/>
                  </a:lnTo>
                  <a:lnTo>
                    <a:pt x="780500" y="90352"/>
                  </a:lnTo>
                  <a:lnTo>
                    <a:pt x="818819" y="120256"/>
                  </a:lnTo>
                  <a:lnTo>
                    <a:pt x="854021" y="153772"/>
                  </a:lnTo>
                  <a:lnTo>
                    <a:pt x="885769" y="190579"/>
                  </a:lnTo>
                  <a:lnTo>
                    <a:pt x="913756" y="230317"/>
                  </a:lnTo>
                  <a:lnTo>
                    <a:pt x="937714" y="272609"/>
                  </a:lnTo>
                  <a:lnTo>
                    <a:pt x="957411" y="317046"/>
                  </a:lnTo>
                  <a:lnTo>
                    <a:pt x="972658" y="363201"/>
                  </a:lnTo>
                  <a:lnTo>
                    <a:pt x="983308" y="410625"/>
                  </a:lnTo>
                  <a:lnTo>
                    <a:pt x="989258" y="458867"/>
                  </a:lnTo>
                  <a:lnTo>
                    <a:pt x="990599" y="495299"/>
                  </a:lnTo>
                  <a:lnTo>
                    <a:pt x="990451" y="507459"/>
                  </a:lnTo>
                  <a:lnTo>
                    <a:pt x="986874" y="555934"/>
                  </a:lnTo>
                  <a:lnTo>
                    <a:pt x="978564" y="603824"/>
                  </a:lnTo>
                  <a:lnTo>
                    <a:pt x="965599" y="650669"/>
                  </a:lnTo>
                  <a:lnTo>
                    <a:pt x="948105" y="696017"/>
                  </a:lnTo>
                  <a:lnTo>
                    <a:pt x="926251" y="739435"/>
                  </a:lnTo>
                  <a:lnTo>
                    <a:pt x="900246" y="780500"/>
                  </a:lnTo>
                  <a:lnTo>
                    <a:pt x="870342" y="818819"/>
                  </a:lnTo>
                  <a:lnTo>
                    <a:pt x="836826" y="854021"/>
                  </a:lnTo>
                  <a:lnTo>
                    <a:pt x="800021" y="885769"/>
                  </a:lnTo>
                  <a:lnTo>
                    <a:pt x="760280" y="913755"/>
                  </a:lnTo>
                  <a:lnTo>
                    <a:pt x="717988" y="937714"/>
                  </a:lnTo>
                  <a:lnTo>
                    <a:pt x="673552" y="957410"/>
                  </a:lnTo>
                  <a:lnTo>
                    <a:pt x="627399" y="972657"/>
                  </a:lnTo>
                  <a:lnTo>
                    <a:pt x="579973" y="983307"/>
                  </a:lnTo>
                  <a:lnTo>
                    <a:pt x="531732" y="989257"/>
                  </a:lnTo>
                  <a:lnTo>
                    <a:pt x="495299" y="990599"/>
                  </a:lnTo>
                  <a:close/>
                </a:path>
              </a:pathLst>
            </a:custGeom>
            <a:solidFill>
              <a:srgbClr val="0A152F">
                <a:alpha val="948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067174" y="2181225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299" y="990599"/>
                  </a:moveTo>
                  <a:lnTo>
                    <a:pt x="446751" y="988220"/>
                  </a:lnTo>
                  <a:lnTo>
                    <a:pt x="398671" y="981082"/>
                  </a:lnTo>
                  <a:lnTo>
                    <a:pt x="351520" y="969277"/>
                  </a:lnTo>
                  <a:lnTo>
                    <a:pt x="305756" y="952896"/>
                  </a:lnTo>
                  <a:lnTo>
                    <a:pt x="261814" y="932120"/>
                  </a:lnTo>
                  <a:lnTo>
                    <a:pt x="220126" y="907126"/>
                  </a:lnTo>
                  <a:lnTo>
                    <a:pt x="181081" y="878176"/>
                  </a:lnTo>
                  <a:lnTo>
                    <a:pt x="145069" y="845529"/>
                  </a:lnTo>
                  <a:lnTo>
                    <a:pt x="112423" y="809518"/>
                  </a:lnTo>
                  <a:lnTo>
                    <a:pt x="83472" y="770473"/>
                  </a:lnTo>
                  <a:lnTo>
                    <a:pt x="58479" y="728785"/>
                  </a:lnTo>
                  <a:lnTo>
                    <a:pt x="37702" y="684842"/>
                  </a:lnTo>
                  <a:lnTo>
                    <a:pt x="21321" y="639079"/>
                  </a:lnTo>
                  <a:lnTo>
                    <a:pt x="9516" y="591928"/>
                  </a:lnTo>
                  <a:lnTo>
                    <a:pt x="2379" y="543848"/>
                  </a:lnTo>
                  <a:lnTo>
                    <a:pt x="0" y="495299"/>
                  </a:lnTo>
                  <a:lnTo>
                    <a:pt x="594" y="470967"/>
                  </a:lnTo>
                  <a:lnTo>
                    <a:pt x="5353" y="422652"/>
                  </a:lnTo>
                  <a:lnTo>
                    <a:pt x="14847" y="374922"/>
                  </a:lnTo>
                  <a:lnTo>
                    <a:pt x="28939" y="328464"/>
                  </a:lnTo>
                  <a:lnTo>
                    <a:pt x="47563" y="283503"/>
                  </a:lnTo>
                  <a:lnTo>
                    <a:pt x="70448" y="240688"/>
                  </a:lnTo>
                  <a:lnTo>
                    <a:pt x="97485" y="200224"/>
                  </a:lnTo>
                  <a:lnTo>
                    <a:pt x="128284" y="162696"/>
                  </a:lnTo>
                  <a:lnTo>
                    <a:pt x="162696" y="128284"/>
                  </a:lnTo>
                  <a:lnTo>
                    <a:pt x="200224" y="97485"/>
                  </a:lnTo>
                  <a:lnTo>
                    <a:pt x="240688" y="70448"/>
                  </a:lnTo>
                  <a:lnTo>
                    <a:pt x="283503" y="47563"/>
                  </a:lnTo>
                  <a:lnTo>
                    <a:pt x="328464" y="28940"/>
                  </a:lnTo>
                  <a:lnTo>
                    <a:pt x="374922" y="14847"/>
                  </a:lnTo>
                  <a:lnTo>
                    <a:pt x="422652" y="5353"/>
                  </a:lnTo>
                  <a:lnTo>
                    <a:pt x="470966" y="594"/>
                  </a:lnTo>
                  <a:lnTo>
                    <a:pt x="495299" y="0"/>
                  </a:lnTo>
                  <a:lnTo>
                    <a:pt x="519632" y="594"/>
                  </a:lnTo>
                  <a:lnTo>
                    <a:pt x="567946" y="5353"/>
                  </a:lnTo>
                  <a:lnTo>
                    <a:pt x="615677" y="14847"/>
                  </a:lnTo>
                  <a:lnTo>
                    <a:pt x="662134" y="28940"/>
                  </a:lnTo>
                  <a:lnTo>
                    <a:pt x="707095" y="47563"/>
                  </a:lnTo>
                  <a:lnTo>
                    <a:pt x="749911" y="70448"/>
                  </a:lnTo>
                  <a:lnTo>
                    <a:pt x="790375" y="97485"/>
                  </a:lnTo>
                  <a:lnTo>
                    <a:pt x="827903" y="128284"/>
                  </a:lnTo>
                  <a:lnTo>
                    <a:pt x="862314" y="162696"/>
                  </a:lnTo>
                  <a:lnTo>
                    <a:pt x="893113" y="200224"/>
                  </a:lnTo>
                  <a:lnTo>
                    <a:pt x="920150" y="240688"/>
                  </a:lnTo>
                  <a:lnTo>
                    <a:pt x="943035" y="283503"/>
                  </a:lnTo>
                  <a:lnTo>
                    <a:pt x="961659" y="328464"/>
                  </a:lnTo>
                  <a:lnTo>
                    <a:pt x="975752" y="374922"/>
                  </a:lnTo>
                  <a:lnTo>
                    <a:pt x="985246" y="422652"/>
                  </a:lnTo>
                  <a:lnTo>
                    <a:pt x="990004" y="470967"/>
                  </a:lnTo>
                  <a:lnTo>
                    <a:pt x="990599" y="495299"/>
                  </a:lnTo>
                  <a:lnTo>
                    <a:pt x="990004" y="519632"/>
                  </a:lnTo>
                  <a:lnTo>
                    <a:pt x="985246" y="567946"/>
                  </a:lnTo>
                  <a:lnTo>
                    <a:pt x="975751" y="615677"/>
                  </a:lnTo>
                  <a:lnTo>
                    <a:pt x="961659" y="662134"/>
                  </a:lnTo>
                  <a:lnTo>
                    <a:pt x="943035" y="707095"/>
                  </a:lnTo>
                  <a:lnTo>
                    <a:pt x="920150" y="749911"/>
                  </a:lnTo>
                  <a:lnTo>
                    <a:pt x="893113" y="790375"/>
                  </a:lnTo>
                  <a:lnTo>
                    <a:pt x="862314" y="827903"/>
                  </a:lnTo>
                  <a:lnTo>
                    <a:pt x="827903" y="862314"/>
                  </a:lnTo>
                  <a:lnTo>
                    <a:pt x="790375" y="893113"/>
                  </a:lnTo>
                  <a:lnTo>
                    <a:pt x="749911" y="920150"/>
                  </a:lnTo>
                  <a:lnTo>
                    <a:pt x="707095" y="943035"/>
                  </a:lnTo>
                  <a:lnTo>
                    <a:pt x="662134" y="961659"/>
                  </a:lnTo>
                  <a:lnTo>
                    <a:pt x="615677" y="975752"/>
                  </a:lnTo>
                  <a:lnTo>
                    <a:pt x="567946" y="985246"/>
                  </a:lnTo>
                  <a:lnTo>
                    <a:pt x="519632" y="990005"/>
                  </a:lnTo>
                  <a:lnTo>
                    <a:pt x="495299" y="990599"/>
                  </a:lnTo>
                  <a:close/>
                </a:path>
              </a:pathLst>
            </a:custGeom>
            <a:solidFill>
              <a:srgbClr val="000000">
                <a:alpha val="50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3927078" y="2248992"/>
            <a:ext cx="1271270" cy="76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25000"/>
              </a:lnSpc>
              <a:spcBef>
                <a:spcPts val="100"/>
              </a:spcBef>
            </a:pPr>
            <a:r>
              <a:rPr dirty="0" sz="1300" spc="-20">
                <a:solidFill>
                  <a:srgbClr val="FFFFFF"/>
                </a:solidFill>
                <a:latin typeface="Arial Black"/>
                <a:cs typeface="Arial Black"/>
              </a:rPr>
              <a:t>Task </a:t>
            </a:r>
            <a:r>
              <a:rPr dirty="0" sz="1300" spc="-35">
                <a:solidFill>
                  <a:srgbClr val="FFFFFF"/>
                </a:solidFill>
                <a:latin typeface="Arial Black"/>
                <a:cs typeface="Arial Black"/>
              </a:rPr>
              <a:t>understanding</a:t>
            </a:r>
            <a:endParaRPr sz="1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dirty="0" sz="1300">
                <a:solidFill>
                  <a:srgbClr val="FFFFFF"/>
                </a:solidFill>
                <a:latin typeface="Arial Black"/>
                <a:cs typeface="Arial Black"/>
              </a:rPr>
              <a:t>+</a:t>
            </a:r>
            <a:r>
              <a:rPr dirty="0" sz="1300" spc="-1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 Black"/>
                <a:cs typeface="Arial Black"/>
              </a:rPr>
              <a:t>execution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867524" y="2066924"/>
            <a:ext cx="1219200" cy="1219200"/>
            <a:chOff x="6867524" y="2066924"/>
            <a:chExt cx="1219200" cy="1219200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67524" y="2066924"/>
              <a:ext cx="1219199" cy="121919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981823" y="2181223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299" y="990599"/>
                  </a:moveTo>
                  <a:lnTo>
                    <a:pt x="446751" y="988213"/>
                  </a:lnTo>
                  <a:lnTo>
                    <a:pt x="398670" y="981080"/>
                  </a:lnTo>
                  <a:lnTo>
                    <a:pt x="351521" y="969270"/>
                  </a:lnTo>
                  <a:lnTo>
                    <a:pt x="305756" y="952895"/>
                  </a:lnTo>
                  <a:lnTo>
                    <a:pt x="261817" y="932115"/>
                  </a:lnTo>
                  <a:lnTo>
                    <a:pt x="220125" y="907124"/>
                  </a:lnTo>
                  <a:lnTo>
                    <a:pt x="181084" y="878170"/>
                  </a:lnTo>
                  <a:lnTo>
                    <a:pt x="145069" y="845529"/>
                  </a:lnTo>
                  <a:lnTo>
                    <a:pt x="112427" y="809515"/>
                  </a:lnTo>
                  <a:lnTo>
                    <a:pt x="83472" y="770472"/>
                  </a:lnTo>
                  <a:lnTo>
                    <a:pt x="58484" y="728782"/>
                  </a:lnTo>
                  <a:lnTo>
                    <a:pt x="37702" y="684841"/>
                  </a:lnTo>
                  <a:lnTo>
                    <a:pt x="21327" y="639077"/>
                  </a:lnTo>
                  <a:lnTo>
                    <a:pt x="9516" y="591927"/>
                  </a:lnTo>
                  <a:lnTo>
                    <a:pt x="2385" y="543849"/>
                  </a:lnTo>
                  <a:lnTo>
                    <a:pt x="0" y="495299"/>
                  </a:lnTo>
                  <a:lnTo>
                    <a:pt x="149" y="483141"/>
                  </a:lnTo>
                  <a:lnTo>
                    <a:pt x="3724" y="434666"/>
                  </a:lnTo>
                  <a:lnTo>
                    <a:pt x="12034" y="386775"/>
                  </a:lnTo>
                  <a:lnTo>
                    <a:pt x="24999" y="339930"/>
                  </a:lnTo>
                  <a:lnTo>
                    <a:pt x="42493" y="294579"/>
                  </a:lnTo>
                  <a:lnTo>
                    <a:pt x="64347" y="251163"/>
                  </a:lnTo>
                  <a:lnTo>
                    <a:pt x="90352" y="210098"/>
                  </a:lnTo>
                  <a:lnTo>
                    <a:pt x="120256" y="171780"/>
                  </a:lnTo>
                  <a:lnTo>
                    <a:pt x="153772" y="136577"/>
                  </a:lnTo>
                  <a:lnTo>
                    <a:pt x="190578" y="104829"/>
                  </a:lnTo>
                  <a:lnTo>
                    <a:pt x="230317" y="76841"/>
                  </a:lnTo>
                  <a:lnTo>
                    <a:pt x="272609" y="52884"/>
                  </a:lnTo>
                  <a:lnTo>
                    <a:pt x="317046" y="33185"/>
                  </a:lnTo>
                  <a:lnTo>
                    <a:pt x="363199" y="17939"/>
                  </a:lnTo>
                  <a:lnTo>
                    <a:pt x="410625" y="7290"/>
                  </a:lnTo>
                  <a:lnTo>
                    <a:pt x="458867" y="1342"/>
                  </a:lnTo>
                  <a:lnTo>
                    <a:pt x="495299" y="0"/>
                  </a:lnTo>
                  <a:lnTo>
                    <a:pt x="507458" y="149"/>
                  </a:lnTo>
                  <a:lnTo>
                    <a:pt x="555933" y="3725"/>
                  </a:lnTo>
                  <a:lnTo>
                    <a:pt x="603823" y="12034"/>
                  </a:lnTo>
                  <a:lnTo>
                    <a:pt x="650669" y="24998"/>
                  </a:lnTo>
                  <a:lnTo>
                    <a:pt x="696019" y="42492"/>
                  </a:lnTo>
                  <a:lnTo>
                    <a:pt x="739435" y="64347"/>
                  </a:lnTo>
                  <a:lnTo>
                    <a:pt x="780500" y="90352"/>
                  </a:lnTo>
                  <a:lnTo>
                    <a:pt x="818819" y="120256"/>
                  </a:lnTo>
                  <a:lnTo>
                    <a:pt x="854022" y="153772"/>
                  </a:lnTo>
                  <a:lnTo>
                    <a:pt x="885770" y="190579"/>
                  </a:lnTo>
                  <a:lnTo>
                    <a:pt x="913757" y="230317"/>
                  </a:lnTo>
                  <a:lnTo>
                    <a:pt x="937715" y="272609"/>
                  </a:lnTo>
                  <a:lnTo>
                    <a:pt x="957412" y="317046"/>
                  </a:lnTo>
                  <a:lnTo>
                    <a:pt x="972658" y="363201"/>
                  </a:lnTo>
                  <a:lnTo>
                    <a:pt x="983307" y="410625"/>
                  </a:lnTo>
                  <a:lnTo>
                    <a:pt x="989258" y="458867"/>
                  </a:lnTo>
                  <a:lnTo>
                    <a:pt x="990599" y="495299"/>
                  </a:lnTo>
                  <a:lnTo>
                    <a:pt x="990450" y="507459"/>
                  </a:lnTo>
                  <a:lnTo>
                    <a:pt x="986874" y="555934"/>
                  </a:lnTo>
                  <a:lnTo>
                    <a:pt x="978563" y="603824"/>
                  </a:lnTo>
                  <a:lnTo>
                    <a:pt x="965599" y="650669"/>
                  </a:lnTo>
                  <a:lnTo>
                    <a:pt x="948105" y="696017"/>
                  </a:lnTo>
                  <a:lnTo>
                    <a:pt x="926252" y="739435"/>
                  </a:lnTo>
                  <a:lnTo>
                    <a:pt x="900247" y="780500"/>
                  </a:lnTo>
                  <a:lnTo>
                    <a:pt x="870343" y="818819"/>
                  </a:lnTo>
                  <a:lnTo>
                    <a:pt x="836826" y="854021"/>
                  </a:lnTo>
                  <a:lnTo>
                    <a:pt x="800021" y="885769"/>
                  </a:lnTo>
                  <a:lnTo>
                    <a:pt x="760280" y="913755"/>
                  </a:lnTo>
                  <a:lnTo>
                    <a:pt x="717989" y="937714"/>
                  </a:lnTo>
                  <a:lnTo>
                    <a:pt x="673552" y="957410"/>
                  </a:lnTo>
                  <a:lnTo>
                    <a:pt x="627399" y="972657"/>
                  </a:lnTo>
                  <a:lnTo>
                    <a:pt x="579973" y="983307"/>
                  </a:lnTo>
                  <a:lnTo>
                    <a:pt x="531732" y="989257"/>
                  </a:lnTo>
                  <a:lnTo>
                    <a:pt x="495299" y="990599"/>
                  </a:lnTo>
                  <a:close/>
                </a:path>
              </a:pathLst>
            </a:custGeom>
            <a:solidFill>
              <a:srgbClr val="0A152F">
                <a:alpha val="948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981824" y="2181225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299" y="990599"/>
                  </a:moveTo>
                  <a:lnTo>
                    <a:pt x="446750" y="988220"/>
                  </a:lnTo>
                  <a:lnTo>
                    <a:pt x="398671" y="981082"/>
                  </a:lnTo>
                  <a:lnTo>
                    <a:pt x="351518" y="969277"/>
                  </a:lnTo>
                  <a:lnTo>
                    <a:pt x="305755" y="952896"/>
                  </a:lnTo>
                  <a:lnTo>
                    <a:pt x="261813" y="932120"/>
                  </a:lnTo>
                  <a:lnTo>
                    <a:pt x="220125" y="907126"/>
                  </a:lnTo>
                  <a:lnTo>
                    <a:pt x="181080" y="878176"/>
                  </a:lnTo>
                  <a:lnTo>
                    <a:pt x="145069" y="845529"/>
                  </a:lnTo>
                  <a:lnTo>
                    <a:pt x="112422" y="809518"/>
                  </a:lnTo>
                  <a:lnTo>
                    <a:pt x="83472" y="770473"/>
                  </a:lnTo>
                  <a:lnTo>
                    <a:pt x="58478" y="728785"/>
                  </a:lnTo>
                  <a:lnTo>
                    <a:pt x="37701" y="684842"/>
                  </a:lnTo>
                  <a:lnTo>
                    <a:pt x="21321" y="639079"/>
                  </a:lnTo>
                  <a:lnTo>
                    <a:pt x="9516" y="591928"/>
                  </a:lnTo>
                  <a:lnTo>
                    <a:pt x="2379" y="543848"/>
                  </a:lnTo>
                  <a:lnTo>
                    <a:pt x="0" y="495299"/>
                  </a:lnTo>
                  <a:lnTo>
                    <a:pt x="594" y="470967"/>
                  </a:lnTo>
                  <a:lnTo>
                    <a:pt x="5353" y="422652"/>
                  </a:lnTo>
                  <a:lnTo>
                    <a:pt x="14847" y="374922"/>
                  </a:lnTo>
                  <a:lnTo>
                    <a:pt x="28939" y="328464"/>
                  </a:lnTo>
                  <a:lnTo>
                    <a:pt x="47563" y="283503"/>
                  </a:lnTo>
                  <a:lnTo>
                    <a:pt x="70448" y="240688"/>
                  </a:lnTo>
                  <a:lnTo>
                    <a:pt x="97485" y="200224"/>
                  </a:lnTo>
                  <a:lnTo>
                    <a:pt x="128283" y="162696"/>
                  </a:lnTo>
                  <a:lnTo>
                    <a:pt x="162695" y="128284"/>
                  </a:lnTo>
                  <a:lnTo>
                    <a:pt x="200223" y="97485"/>
                  </a:lnTo>
                  <a:lnTo>
                    <a:pt x="240687" y="70448"/>
                  </a:lnTo>
                  <a:lnTo>
                    <a:pt x="283502" y="47563"/>
                  </a:lnTo>
                  <a:lnTo>
                    <a:pt x="328463" y="28940"/>
                  </a:lnTo>
                  <a:lnTo>
                    <a:pt x="374921" y="14847"/>
                  </a:lnTo>
                  <a:lnTo>
                    <a:pt x="422652" y="5353"/>
                  </a:lnTo>
                  <a:lnTo>
                    <a:pt x="470966" y="594"/>
                  </a:lnTo>
                  <a:lnTo>
                    <a:pt x="495299" y="0"/>
                  </a:lnTo>
                  <a:lnTo>
                    <a:pt x="519632" y="594"/>
                  </a:lnTo>
                  <a:lnTo>
                    <a:pt x="567946" y="5353"/>
                  </a:lnTo>
                  <a:lnTo>
                    <a:pt x="615676" y="14847"/>
                  </a:lnTo>
                  <a:lnTo>
                    <a:pt x="662134" y="28940"/>
                  </a:lnTo>
                  <a:lnTo>
                    <a:pt x="707095" y="47563"/>
                  </a:lnTo>
                  <a:lnTo>
                    <a:pt x="749909" y="70448"/>
                  </a:lnTo>
                  <a:lnTo>
                    <a:pt x="790373" y="97485"/>
                  </a:lnTo>
                  <a:lnTo>
                    <a:pt x="827902" y="128284"/>
                  </a:lnTo>
                  <a:lnTo>
                    <a:pt x="862314" y="162696"/>
                  </a:lnTo>
                  <a:lnTo>
                    <a:pt x="893113" y="200224"/>
                  </a:lnTo>
                  <a:lnTo>
                    <a:pt x="920150" y="240688"/>
                  </a:lnTo>
                  <a:lnTo>
                    <a:pt x="943035" y="283503"/>
                  </a:lnTo>
                  <a:lnTo>
                    <a:pt x="961658" y="328464"/>
                  </a:lnTo>
                  <a:lnTo>
                    <a:pt x="975751" y="374922"/>
                  </a:lnTo>
                  <a:lnTo>
                    <a:pt x="985245" y="422652"/>
                  </a:lnTo>
                  <a:lnTo>
                    <a:pt x="990004" y="470967"/>
                  </a:lnTo>
                  <a:lnTo>
                    <a:pt x="990599" y="495299"/>
                  </a:lnTo>
                  <a:lnTo>
                    <a:pt x="990004" y="519632"/>
                  </a:lnTo>
                  <a:lnTo>
                    <a:pt x="985245" y="567946"/>
                  </a:lnTo>
                  <a:lnTo>
                    <a:pt x="975751" y="615677"/>
                  </a:lnTo>
                  <a:lnTo>
                    <a:pt x="961658" y="662134"/>
                  </a:lnTo>
                  <a:lnTo>
                    <a:pt x="943035" y="707095"/>
                  </a:lnTo>
                  <a:lnTo>
                    <a:pt x="920150" y="749911"/>
                  </a:lnTo>
                  <a:lnTo>
                    <a:pt x="893113" y="790375"/>
                  </a:lnTo>
                  <a:lnTo>
                    <a:pt x="862314" y="827903"/>
                  </a:lnTo>
                  <a:lnTo>
                    <a:pt x="827902" y="862314"/>
                  </a:lnTo>
                  <a:lnTo>
                    <a:pt x="790374" y="893113"/>
                  </a:lnTo>
                  <a:lnTo>
                    <a:pt x="749910" y="920150"/>
                  </a:lnTo>
                  <a:lnTo>
                    <a:pt x="707095" y="943035"/>
                  </a:lnTo>
                  <a:lnTo>
                    <a:pt x="662134" y="961659"/>
                  </a:lnTo>
                  <a:lnTo>
                    <a:pt x="615676" y="975752"/>
                  </a:lnTo>
                  <a:lnTo>
                    <a:pt x="567946" y="985246"/>
                  </a:lnTo>
                  <a:lnTo>
                    <a:pt x="519632" y="990005"/>
                  </a:lnTo>
                  <a:lnTo>
                    <a:pt x="495299" y="990599"/>
                  </a:lnTo>
                  <a:close/>
                </a:path>
              </a:pathLst>
            </a:custGeom>
            <a:solidFill>
              <a:srgbClr val="000000">
                <a:alpha val="50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6970315" y="2372817"/>
            <a:ext cx="1014094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705" marR="5080" indent="-40640">
              <a:lnSpc>
                <a:spcPct val="125000"/>
              </a:lnSpc>
              <a:spcBef>
                <a:spcPts val="100"/>
              </a:spcBef>
            </a:pPr>
            <a:r>
              <a:rPr dirty="0" sz="1300">
                <a:solidFill>
                  <a:srgbClr val="FFFFFF"/>
                </a:solidFill>
                <a:latin typeface="Arial Black"/>
                <a:cs typeface="Arial Black"/>
              </a:rPr>
              <a:t>End-</a:t>
            </a:r>
            <a:r>
              <a:rPr dirty="0" sz="1300" spc="60">
                <a:solidFill>
                  <a:srgbClr val="FFFFFF"/>
                </a:solidFill>
                <a:latin typeface="Arial Black"/>
                <a:cs typeface="Arial Black"/>
              </a:rPr>
              <a:t>to-</a:t>
            </a:r>
            <a:r>
              <a:rPr dirty="0" sz="1300" spc="-25">
                <a:solidFill>
                  <a:srgbClr val="FFFFFF"/>
                </a:solidFill>
                <a:latin typeface="Arial Black"/>
                <a:cs typeface="Arial Black"/>
              </a:rPr>
              <a:t>end </a:t>
            </a:r>
            <a:r>
              <a:rPr dirty="0" sz="1300" spc="-20">
                <a:solidFill>
                  <a:srgbClr val="FFFFFF"/>
                </a:solidFill>
                <a:latin typeface="Arial Black"/>
                <a:cs typeface="Arial Black"/>
              </a:rPr>
              <a:t>operations</a:t>
            </a:r>
            <a:endParaRPr sz="1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4274" y="1689989"/>
            <a:ext cx="4216400" cy="222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00" spc="-75">
                <a:solidFill>
                  <a:srgbClr val="FFFFFF"/>
                </a:solidFill>
                <a:latin typeface="Arial Black"/>
                <a:cs typeface="Arial Black"/>
              </a:rPr>
              <a:t>Market </a:t>
            </a:r>
            <a:r>
              <a:rPr dirty="0" sz="1300" spc="-55">
                <a:solidFill>
                  <a:srgbClr val="FFFFFF"/>
                </a:solidFill>
                <a:latin typeface="Arial Black"/>
                <a:cs typeface="Arial Black"/>
              </a:rPr>
              <a:t>Opportunity:</a:t>
            </a:r>
            <a:r>
              <a:rPr dirty="0" sz="13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 Black"/>
                <a:cs typeface="Arial Black"/>
              </a:rPr>
              <a:t>Automation</a:t>
            </a:r>
            <a:r>
              <a:rPr dirty="0" sz="13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300" spc="-95">
                <a:solidFill>
                  <a:srgbClr val="FFFFFF"/>
                </a:solidFill>
                <a:latin typeface="Arial Black"/>
                <a:cs typeface="Arial Black"/>
              </a:rPr>
              <a:t>is</a:t>
            </a:r>
            <a:r>
              <a:rPr dirty="0" sz="13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Arial Black"/>
                <a:cs typeface="Arial Black"/>
              </a:rPr>
              <a:t>expanding</a:t>
            </a:r>
            <a:r>
              <a:rPr dirty="0" sz="13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 Black"/>
                <a:cs typeface="Arial Black"/>
              </a:rPr>
              <a:t>fast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9562" y="2176460"/>
            <a:ext cx="8505825" cy="1247775"/>
          </a:xfrm>
          <a:custGeom>
            <a:avLst/>
            <a:gdLst/>
            <a:ahLst/>
            <a:cxnLst/>
            <a:rect l="l" t="t" r="r" b="b"/>
            <a:pathLst>
              <a:path w="8505825" h="1247775">
                <a:moveTo>
                  <a:pt x="0" y="1138237"/>
                </a:moveTo>
                <a:lnTo>
                  <a:pt x="0" y="109537"/>
                </a:lnTo>
                <a:lnTo>
                  <a:pt x="0" y="102345"/>
                </a:lnTo>
                <a:lnTo>
                  <a:pt x="701" y="95220"/>
                </a:lnTo>
                <a:lnTo>
                  <a:pt x="2104" y="88165"/>
                </a:lnTo>
                <a:lnTo>
                  <a:pt x="3507" y="81111"/>
                </a:lnTo>
                <a:lnTo>
                  <a:pt x="5585" y="74261"/>
                </a:lnTo>
                <a:lnTo>
                  <a:pt x="8338" y="67617"/>
                </a:lnTo>
                <a:lnTo>
                  <a:pt x="11090" y="60971"/>
                </a:lnTo>
                <a:lnTo>
                  <a:pt x="14464" y="54659"/>
                </a:lnTo>
                <a:lnTo>
                  <a:pt x="18460" y="48679"/>
                </a:lnTo>
                <a:lnTo>
                  <a:pt x="22456" y="42699"/>
                </a:lnTo>
                <a:lnTo>
                  <a:pt x="26997" y="37166"/>
                </a:lnTo>
                <a:lnTo>
                  <a:pt x="32082" y="32082"/>
                </a:lnTo>
                <a:lnTo>
                  <a:pt x="37168" y="26995"/>
                </a:lnTo>
                <a:lnTo>
                  <a:pt x="74264" y="5584"/>
                </a:lnTo>
                <a:lnTo>
                  <a:pt x="102345" y="0"/>
                </a:lnTo>
                <a:lnTo>
                  <a:pt x="109537" y="0"/>
                </a:lnTo>
                <a:lnTo>
                  <a:pt x="8396286" y="0"/>
                </a:lnTo>
                <a:lnTo>
                  <a:pt x="8403478" y="0"/>
                </a:lnTo>
                <a:lnTo>
                  <a:pt x="8410601" y="701"/>
                </a:lnTo>
                <a:lnTo>
                  <a:pt x="8451160" y="14462"/>
                </a:lnTo>
                <a:lnTo>
                  <a:pt x="8473740" y="32082"/>
                </a:lnTo>
                <a:lnTo>
                  <a:pt x="8478825" y="37166"/>
                </a:lnTo>
                <a:lnTo>
                  <a:pt x="8497484" y="67617"/>
                </a:lnTo>
                <a:lnTo>
                  <a:pt x="8500236" y="74261"/>
                </a:lnTo>
                <a:lnTo>
                  <a:pt x="8505823" y="109537"/>
                </a:lnTo>
                <a:lnTo>
                  <a:pt x="8505823" y="1138237"/>
                </a:lnTo>
                <a:lnTo>
                  <a:pt x="8497484" y="1180152"/>
                </a:lnTo>
                <a:lnTo>
                  <a:pt x="8473740" y="1215689"/>
                </a:lnTo>
                <a:lnTo>
                  <a:pt x="8457141" y="1229310"/>
                </a:lnTo>
                <a:lnTo>
                  <a:pt x="8451161" y="1233307"/>
                </a:lnTo>
                <a:lnTo>
                  <a:pt x="8410601" y="1247070"/>
                </a:lnTo>
                <a:lnTo>
                  <a:pt x="8396286" y="1247774"/>
                </a:lnTo>
                <a:lnTo>
                  <a:pt x="109537" y="1247774"/>
                </a:lnTo>
                <a:lnTo>
                  <a:pt x="67619" y="1239433"/>
                </a:lnTo>
                <a:lnTo>
                  <a:pt x="48681" y="1229309"/>
                </a:lnTo>
                <a:lnTo>
                  <a:pt x="42701" y="1225314"/>
                </a:lnTo>
                <a:lnTo>
                  <a:pt x="18460" y="1199090"/>
                </a:lnTo>
                <a:lnTo>
                  <a:pt x="14464" y="1193110"/>
                </a:lnTo>
                <a:lnTo>
                  <a:pt x="11090" y="1186798"/>
                </a:lnTo>
                <a:lnTo>
                  <a:pt x="8338" y="1180153"/>
                </a:lnTo>
                <a:lnTo>
                  <a:pt x="5585" y="1173508"/>
                </a:lnTo>
                <a:lnTo>
                  <a:pt x="3507" y="1166658"/>
                </a:lnTo>
                <a:lnTo>
                  <a:pt x="2104" y="1159604"/>
                </a:lnTo>
                <a:lnTo>
                  <a:pt x="701" y="1152550"/>
                </a:lnTo>
                <a:lnTo>
                  <a:pt x="0" y="1145428"/>
                </a:lnTo>
                <a:lnTo>
                  <a:pt x="0" y="1138237"/>
                </a:lnTo>
              </a:path>
            </a:pathLst>
          </a:custGeom>
          <a:ln w="9524">
            <a:solidFill>
              <a:srgbClr val="0008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4324" y="2181223"/>
            <a:ext cx="3505200" cy="409575"/>
          </a:xfrm>
          <a:custGeom>
            <a:avLst/>
            <a:gdLst/>
            <a:ahLst/>
            <a:cxnLst/>
            <a:rect l="l" t="t" r="r" b="b"/>
            <a:pathLst>
              <a:path w="3505200" h="409575">
                <a:moveTo>
                  <a:pt x="3505199" y="409574"/>
                </a:moveTo>
                <a:lnTo>
                  <a:pt x="0" y="409574"/>
                </a:lnTo>
                <a:lnTo>
                  <a:pt x="0" y="104775"/>
                </a:lnTo>
                <a:lnTo>
                  <a:pt x="7975" y="64679"/>
                </a:lnTo>
                <a:lnTo>
                  <a:pt x="30687" y="30688"/>
                </a:lnTo>
                <a:lnTo>
                  <a:pt x="64679" y="7976"/>
                </a:lnTo>
                <a:lnTo>
                  <a:pt x="104775" y="0"/>
                </a:lnTo>
                <a:lnTo>
                  <a:pt x="3505199" y="0"/>
                </a:lnTo>
                <a:lnTo>
                  <a:pt x="3505199" y="409574"/>
                </a:lnTo>
                <a:close/>
              </a:path>
            </a:pathLst>
          </a:custGeom>
          <a:solidFill>
            <a:srgbClr val="000825">
              <a:alpha val="1215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15074" y="2181223"/>
            <a:ext cx="2495550" cy="409575"/>
          </a:xfrm>
          <a:custGeom>
            <a:avLst/>
            <a:gdLst/>
            <a:ahLst/>
            <a:cxnLst/>
            <a:rect l="l" t="t" r="r" b="b"/>
            <a:pathLst>
              <a:path w="2495550" h="409575">
                <a:moveTo>
                  <a:pt x="2495549" y="409574"/>
                </a:moveTo>
                <a:lnTo>
                  <a:pt x="0" y="409574"/>
                </a:lnTo>
                <a:lnTo>
                  <a:pt x="0" y="0"/>
                </a:lnTo>
                <a:lnTo>
                  <a:pt x="2390775" y="0"/>
                </a:lnTo>
                <a:lnTo>
                  <a:pt x="2401096" y="499"/>
                </a:lnTo>
                <a:lnTo>
                  <a:pt x="2440214" y="12386"/>
                </a:lnTo>
                <a:lnTo>
                  <a:pt x="2471806" y="38339"/>
                </a:lnTo>
                <a:lnTo>
                  <a:pt x="2491062" y="74406"/>
                </a:lnTo>
                <a:lnTo>
                  <a:pt x="2495549" y="409574"/>
                </a:lnTo>
                <a:close/>
              </a:path>
            </a:pathLst>
          </a:custGeom>
          <a:solidFill>
            <a:srgbClr val="000825">
              <a:alpha val="12159"/>
            </a:srgbClr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4324" y="2181223"/>
          <a:ext cx="8572500" cy="1106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2495550"/>
                <a:gridCol w="2495550"/>
              </a:tblGrid>
              <a:tr h="41402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900" spc="-9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dirty="0" sz="900" spc="-15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 spc="-15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sz="900" spc="-15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r>
                        <a:rPr dirty="0" sz="900" spc="-15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dirty="0" sz="900" spc="-15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 spc="-10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U</a:t>
                      </a:r>
                      <a:r>
                        <a:rPr dirty="0" sz="900" spc="-15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 spc="-10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dirty="0" sz="900" spc="-15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 spc="-5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B="0" marT="123825">
                    <a:lnB w="9525">
                      <a:solidFill>
                        <a:srgbClr val="0008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900" spc="-8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dirty="0" sz="900" spc="-15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dirty="0" sz="900" spc="-15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 spc="-8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dirty="0" sz="900" spc="-14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 spc="-5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5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B="0" marT="123825">
                    <a:lnB w="9525">
                      <a:solidFill>
                        <a:srgbClr val="000825"/>
                      </a:solidFill>
                      <a:prstDash val="solid"/>
                    </a:lnB>
                    <a:solidFill>
                      <a:srgbClr val="000825">
                        <a:alpha val="121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900" spc="-8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dirty="0" sz="900" spc="-15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dirty="0" sz="900" spc="-14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 spc="-4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3</a:t>
                      </a:r>
                      <a:r>
                        <a:rPr dirty="0" sz="900" spc="-15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 spc="-30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B="0" marT="123825">
                    <a:lnB w="9525">
                      <a:solidFill>
                        <a:srgbClr val="000825"/>
                      </a:solidFill>
                      <a:prstDash val="solid"/>
                    </a:lnB>
                  </a:tcPr>
                </a:tc>
              </a:tr>
              <a:tr h="40894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900" spc="-3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Workflow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automation</a:t>
                      </a:r>
                      <a:r>
                        <a:rPr dirty="0" sz="900" spc="-1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market</a:t>
                      </a:r>
                      <a:r>
                        <a:rPr dirty="0" sz="900" spc="-1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size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T w="9525">
                      <a:solidFill>
                        <a:srgbClr val="000825"/>
                      </a:solidFill>
                      <a:prstDash val="solid"/>
                    </a:lnT>
                    <a:lnB w="9525">
                      <a:solidFill>
                        <a:srgbClr val="0008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100" spc="-10">
                          <a:solidFill>
                            <a:srgbClr val="DAE3FF"/>
                          </a:solidFill>
                          <a:latin typeface="Arial"/>
                          <a:cs typeface="Arial"/>
                        </a:rPr>
                        <a:t>$23.77B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T w="9525">
                      <a:solidFill>
                        <a:srgbClr val="000825"/>
                      </a:solidFill>
                      <a:prstDash val="solid"/>
                    </a:lnT>
                    <a:lnB w="9525">
                      <a:solidFill>
                        <a:srgbClr val="0008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100" spc="-10">
                          <a:solidFill>
                            <a:srgbClr val="DAE3FF"/>
                          </a:solidFill>
                          <a:latin typeface="Arial"/>
                          <a:cs typeface="Arial"/>
                        </a:rPr>
                        <a:t>$40.77B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T w="9525">
                      <a:solidFill>
                        <a:srgbClr val="000825"/>
                      </a:solidFill>
                      <a:prstDash val="solid"/>
                    </a:lnT>
                    <a:lnB w="9525">
                      <a:solidFill>
                        <a:srgbClr val="000825"/>
                      </a:solidFill>
                      <a:prstDash val="soli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900" spc="-4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Growth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rate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T w="9525">
                      <a:solidFill>
                        <a:srgbClr val="00082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100" spc="-180">
                          <a:solidFill>
                            <a:srgbClr val="DAE3FF"/>
                          </a:solidFill>
                          <a:latin typeface="Arial"/>
                          <a:cs typeface="Arial"/>
                        </a:rPr>
                        <a:t>CAGR</a:t>
                      </a:r>
                      <a:r>
                        <a:rPr dirty="0" sz="1100" spc="-35">
                          <a:solidFill>
                            <a:srgbClr val="DAE3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5">
                          <a:solidFill>
                            <a:srgbClr val="DAE3FF"/>
                          </a:solidFill>
                          <a:latin typeface="Arial"/>
                          <a:cs typeface="Arial"/>
                        </a:rPr>
                        <a:t>9.41%</a:t>
                      </a:r>
                      <a:r>
                        <a:rPr dirty="0" sz="1100" spc="-65">
                          <a:solidFill>
                            <a:srgbClr val="DAE3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solidFill>
                            <a:srgbClr val="DAE3FF"/>
                          </a:solidFill>
                          <a:latin typeface="Arial"/>
                          <a:cs typeface="Arial"/>
                        </a:rPr>
                        <a:t>(2025–</a:t>
                      </a:r>
                      <a:r>
                        <a:rPr dirty="0" sz="1100" spc="-20">
                          <a:solidFill>
                            <a:srgbClr val="DAE3FF"/>
                          </a:solidFill>
                          <a:latin typeface="Arial"/>
                          <a:cs typeface="Arial"/>
                        </a:rPr>
                        <a:t>2031)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T w="9525">
                      <a:solidFill>
                        <a:srgbClr val="00082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100" spc="-180">
                          <a:solidFill>
                            <a:srgbClr val="DAE3FF"/>
                          </a:solidFill>
                          <a:latin typeface="Arial"/>
                          <a:cs typeface="Arial"/>
                        </a:rPr>
                        <a:t>CAGR</a:t>
                      </a:r>
                      <a:r>
                        <a:rPr dirty="0" sz="1100" spc="-35">
                          <a:solidFill>
                            <a:srgbClr val="DAE3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5">
                          <a:solidFill>
                            <a:srgbClr val="DAE3FF"/>
                          </a:solidFill>
                          <a:latin typeface="Arial"/>
                          <a:cs typeface="Arial"/>
                        </a:rPr>
                        <a:t>9.41%</a:t>
                      </a:r>
                      <a:r>
                        <a:rPr dirty="0" sz="1100" spc="-65">
                          <a:solidFill>
                            <a:srgbClr val="DAE3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solidFill>
                            <a:srgbClr val="DAE3FF"/>
                          </a:solidFill>
                          <a:latin typeface="Arial"/>
                          <a:cs typeface="Arial"/>
                        </a:rPr>
                        <a:t>(2025–</a:t>
                      </a:r>
                      <a:r>
                        <a:rPr dirty="0" sz="1100" spc="-20">
                          <a:solidFill>
                            <a:srgbClr val="DAE3FF"/>
                          </a:solidFill>
                          <a:latin typeface="Arial"/>
                          <a:cs typeface="Arial"/>
                        </a:rPr>
                        <a:t>2031)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T w="9525">
                      <a:solidFill>
                        <a:srgbClr val="000825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270746" y="763092"/>
            <a:ext cx="5251450" cy="5207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1300" spc="-55"/>
              <a:t>Competitive</a:t>
            </a:r>
            <a:r>
              <a:rPr dirty="0" sz="1300" spc="-45"/>
              <a:t> </a:t>
            </a:r>
            <a:r>
              <a:rPr dirty="0" sz="1300" spc="-70"/>
              <a:t>Landscape:</a:t>
            </a:r>
            <a:r>
              <a:rPr dirty="0" sz="1300" spc="-40"/>
              <a:t> </a:t>
            </a:r>
            <a:r>
              <a:rPr dirty="0" sz="1300"/>
              <a:t>Mid-</a:t>
            </a:r>
            <a:r>
              <a:rPr dirty="0" sz="1300" spc="-55"/>
              <a:t>market</a:t>
            </a:r>
            <a:r>
              <a:rPr dirty="0" sz="1300" spc="-40"/>
              <a:t> </a:t>
            </a:r>
            <a:r>
              <a:rPr dirty="0" sz="1300" spc="-60"/>
              <a:t>alternative</a:t>
            </a:r>
            <a:r>
              <a:rPr dirty="0" sz="1300" spc="-40"/>
              <a:t> </a:t>
            </a:r>
            <a:r>
              <a:rPr dirty="0" sz="1300" spc="-85"/>
              <a:t>with</a:t>
            </a:r>
            <a:r>
              <a:rPr dirty="0" sz="1300" spc="-45"/>
              <a:t> </a:t>
            </a:r>
            <a:r>
              <a:rPr dirty="0" sz="1300" spc="-50"/>
              <a:t>workflow </a:t>
            </a:r>
            <a:r>
              <a:rPr dirty="0" sz="1300" spc="-10"/>
              <a:t>depth</a:t>
            </a:r>
            <a:endParaRPr sz="1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124" y="1466848"/>
            <a:ext cx="190500" cy="1904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51857" y="1485582"/>
            <a:ext cx="5080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120" b="1">
                <a:solidFill>
                  <a:srgbClr val="0A152F"/>
                </a:solidFill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5546" y="1419680"/>
            <a:ext cx="4911725" cy="463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dirty="0" sz="1050" spc="-10">
                <a:solidFill>
                  <a:srgbClr val="FFFFFF"/>
                </a:solidFill>
                <a:latin typeface="Arial Black"/>
                <a:cs typeface="Arial Black"/>
              </a:rPr>
              <a:t>Deployment</a:t>
            </a:r>
            <a:r>
              <a:rPr dirty="0" sz="105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 Black"/>
                <a:cs typeface="Arial Black"/>
              </a:rPr>
              <a:t>speed:</a:t>
            </a:r>
            <a:r>
              <a:rPr dirty="0" sz="1050" spc="-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50" spc="-120">
                <a:solidFill>
                  <a:srgbClr val="DAE3FF"/>
                </a:solidFill>
                <a:latin typeface="Arial"/>
                <a:cs typeface="Arial"/>
              </a:rPr>
              <a:t>Nexara</a:t>
            </a:r>
            <a:r>
              <a:rPr dirty="0" sz="1250" spc="-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80">
                <a:solidFill>
                  <a:srgbClr val="DAE3FF"/>
                </a:solidFill>
                <a:latin typeface="Arial"/>
                <a:cs typeface="Arial"/>
              </a:rPr>
              <a:t>reaches</a:t>
            </a:r>
            <a:r>
              <a:rPr dirty="0" sz="1250" spc="-1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90">
                <a:solidFill>
                  <a:srgbClr val="DAE3FF"/>
                </a:solidFill>
                <a:latin typeface="Arial"/>
                <a:cs typeface="Arial"/>
              </a:rPr>
              <a:t>value</a:t>
            </a:r>
            <a:r>
              <a:rPr dirty="0" sz="1250" spc="-3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45">
                <a:solidFill>
                  <a:srgbClr val="DAE3FF"/>
                </a:solidFill>
                <a:latin typeface="Arial"/>
                <a:cs typeface="Arial"/>
              </a:rPr>
              <a:t>quickly</a:t>
            </a:r>
            <a:r>
              <a:rPr dirty="0" sz="1250" spc="-6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40">
                <a:solidFill>
                  <a:srgbClr val="DAE3FF"/>
                </a:solidFill>
                <a:latin typeface="Arial"/>
                <a:cs typeface="Arial"/>
              </a:rPr>
              <a:t>with</a:t>
            </a:r>
            <a:r>
              <a:rPr dirty="0" sz="1250">
                <a:solidFill>
                  <a:srgbClr val="DAE3FF"/>
                </a:solidFill>
                <a:latin typeface="Arial"/>
                <a:cs typeface="Arial"/>
              </a:rPr>
              <a:t> mid-</a:t>
            </a:r>
            <a:r>
              <a:rPr dirty="0" sz="1250" spc="-40">
                <a:solidFill>
                  <a:srgbClr val="DAE3FF"/>
                </a:solidFill>
                <a:latin typeface="Arial"/>
                <a:cs typeface="Arial"/>
              </a:rPr>
              <a:t>market-</a:t>
            </a:r>
            <a:r>
              <a:rPr dirty="0" sz="1250" spc="-10">
                <a:solidFill>
                  <a:srgbClr val="DAE3FF"/>
                </a:solidFill>
                <a:latin typeface="Arial"/>
                <a:cs typeface="Arial"/>
              </a:rPr>
              <a:t>friendly </a:t>
            </a:r>
            <a:r>
              <a:rPr dirty="0" sz="1250" spc="-80">
                <a:solidFill>
                  <a:srgbClr val="DAE3FF"/>
                </a:solidFill>
                <a:latin typeface="Arial"/>
                <a:cs typeface="Arial"/>
              </a:rPr>
              <a:t>onboarding,</a:t>
            </a:r>
            <a:r>
              <a:rPr dirty="0" sz="1250" spc="1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75">
                <a:solidFill>
                  <a:srgbClr val="DAE3FF"/>
                </a:solidFill>
                <a:latin typeface="Arial"/>
                <a:cs typeface="Arial"/>
              </a:rPr>
              <a:t>avoiding</a:t>
            </a:r>
            <a:r>
              <a:rPr dirty="0" sz="1250" spc="-4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75">
                <a:solidFill>
                  <a:srgbClr val="DAE3FF"/>
                </a:solidFill>
                <a:latin typeface="Arial"/>
                <a:cs typeface="Arial"/>
              </a:rPr>
              <a:t>long</a:t>
            </a:r>
            <a:r>
              <a:rPr dirty="0" sz="1250" spc="-4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55">
                <a:solidFill>
                  <a:srgbClr val="DAE3FF"/>
                </a:solidFill>
                <a:latin typeface="Arial"/>
                <a:cs typeface="Arial"/>
              </a:rPr>
              <a:t>enterprise</a:t>
            </a:r>
            <a:r>
              <a:rPr dirty="0" sz="1250" spc="-1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60">
                <a:solidFill>
                  <a:srgbClr val="DAE3FF"/>
                </a:solidFill>
                <a:latin typeface="Arial"/>
                <a:cs typeface="Arial"/>
              </a:rPr>
              <a:t>implementation</a:t>
            </a:r>
            <a:r>
              <a:rPr dirty="0" sz="1250" spc="1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DAE3FF"/>
                </a:solidFill>
                <a:latin typeface="Arial"/>
                <a:cs typeface="Arial"/>
              </a:rPr>
              <a:t>cycles.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6124" y="2066923"/>
            <a:ext cx="190500" cy="1904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43523" y="2085657"/>
            <a:ext cx="7112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50" b="1">
                <a:solidFill>
                  <a:srgbClr val="0A152F"/>
                </a:solidFill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75546" y="2019755"/>
            <a:ext cx="5177790" cy="463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dirty="0" sz="1050" spc="-25">
                <a:solidFill>
                  <a:srgbClr val="FFFFFF"/>
                </a:solidFill>
                <a:latin typeface="Arial Black"/>
                <a:cs typeface="Arial Black"/>
              </a:rPr>
              <a:t>Workflow</a:t>
            </a:r>
            <a:r>
              <a:rPr dirty="0" sz="105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Black"/>
                <a:cs typeface="Arial Black"/>
              </a:rPr>
              <a:t>depth:</a:t>
            </a:r>
            <a:r>
              <a:rPr dirty="0" sz="1050" spc="-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DAE3FF"/>
                </a:solidFill>
                <a:latin typeface="Arial"/>
                <a:cs typeface="Arial"/>
              </a:rPr>
              <a:t>It</a:t>
            </a:r>
            <a:r>
              <a:rPr dirty="0" sz="1250" spc="-2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55">
                <a:solidFill>
                  <a:srgbClr val="DAE3FF"/>
                </a:solidFill>
                <a:latin typeface="Arial"/>
                <a:cs typeface="Arial"/>
              </a:rPr>
              <a:t>orchestrates</a:t>
            </a:r>
            <a:r>
              <a:rPr dirty="0" sz="1250" spc="-2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100">
                <a:solidFill>
                  <a:srgbClr val="DAE3FF"/>
                </a:solidFill>
                <a:latin typeface="Arial"/>
                <a:cs typeface="Arial"/>
              </a:rPr>
              <a:t>real</a:t>
            </a:r>
            <a:r>
              <a:rPr dirty="0" sz="1250" spc="3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DAE3FF"/>
                </a:solidFill>
                <a:latin typeface="Arial"/>
                <a:cs typeface="Arial"/>
              </a:rPr>
              <a:t>multi-</a:t>
            </a:r>
            <a:r>
              <a:rPr dirty="0" sz="1250" spc="-45">
                <a:solidFill>
                  <a:srgbClr val="DAE3FF"/>
                </a:solidFill>
                <a:latin typeface="Arial"/>
                <a:cs typeface="Arial"/>
              </a:rPr>
              <a:t>step</a:t>
            </a:r>
            <a:r>
              <a:rPr dirty="0" sz="1250" spc="-3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60">
                <a:solidFill>
                  <a:srgbClr val="DAE3FF"/>
                </a:solidFill>
                <a:latin typeface="Arial"/>
                <a:cs typeface="Arial"/>
              </a:rPr>
              <a:t>operations</a:t>
            </a:r>
            <a:r>
              <a:rPr dirty="0" sz="1250" spc="-20">
                <a:solidFill>
                  <a:srgbClr val="DAE3FF"/>
                </a:solidFill>
                <a:latin typeface="Arial"/>
                <a:cs typeface="Arial"/>
              </a:rPr>
              <a:t> end-</a:t>
            </a:r>
            <a:r>
              <a:rPr dirty="0" sz="1250" spc="50">
                <a:solidFill>
                  <a:srgbClr val="DAE3FF"/>
                </a:solidFill>
                <a:latin typeface="Arial"/>
                <a:cs typeface="Arial"/>
              </a:rPr>
              <a:t>to-</a:t>
            </a:r>
            <a:r>
              <a:rPr dirty="0" sz="1250" spc="-105">
                <a:solidFill>
                  <a:srgbClr val="DAE3FF"/>
                </a:solidFill>
                <a:latin typeface="Arial"/>
                <a:cs typeface="Arial"/>
              </a:rPr>
              <a:t>end,</a:t>
            </a:r>
            <a:r>
              <a:rPr dirty="0" sz="1250" spc="-1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45">
                <a:solidFill>
                  <a:srgbClr val="DAE3FF"/>
                </a:solidFill>
                <a:latin typeface="Arial"/>
                <a:cs typeface="Arial"/>
              </a:rPr>
              <a:t>not</a:t>
            </a:r>
            <a:r>
              <a:rPr dirty="0" sz="1250" spc="-2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20">
                <a:solidFill>
                  <a:srgbClr val="DAE3FF"/>
                </a:solidFill>
                <a:latin typeface="Arial"/>
                <a:cs typeface="Arial"/>
              </a:rPr>
              <a:t>just </a:t>
            </a:r>
            <a:r>
              <a:rPr dirty="0" sz="1250" spc="-30">
                <a:solidFill>
                  <a:srgbClr val="DAE3FF"/>
                </a:solidFill>
                <a:latin typeface="Arial"/>
                <a:cs typeface="Arial"/>
              </a:rPr>
              <a:t>one-</a:t>
            </a:r>
            <a:r>
              <a:rPr dirty="0" sz="1250">
                <a:solidFill>
                  <a:srgbClr val="DAE3FF"/>
                </a:solidFill>
                <a:latin typeface="Arial"/>
                <a:cs typeface="Arial"/>
              </a:rPr>
              <a:t>off</a:t>
            </a:r>
            <a:r>
              <a:rPr dirty="0" sz="1250" spc="-4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55">
                <a:solidFill>
                  <a:srgbClr val="DAE3FF"/>
                </a:solidFill>
                <a:latin typeface="Arial"/>
                <a:cs typeface="Arial"/>
              </a:rPr>
              <a:t>triggers</a:t>
            </a:r>
            <a:r>
              <a:rPr dirty="0" sz="1250" spc="-3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50">
                <a:solidFill>
                  <a:srgbClr val="DAE3FF"/>
                </a:solidFill>
                <a:latin typeface="Arial"/>
                <a:cs typeface="Arial"/>
              </a:rPr>
              <a:t>or</a:t>
            </a:r>
            <a:r>
              <a:rPr dirty="0" sz="1250" spc="-4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50">
                <a:solidFill>
                  <a:srgbClr val="DAE3FF"/>
                </a:solidFill>
                <a:latin typeface="Arial"/>
                <a:cs typeface="Arial"/>
              </a:rPr>
              <a:t>lightweight</a:t>
            </a:r>
            <a:r>
              <a:rPr dirty="0" sz="1250" spc="-3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60">
                <a:solidFill>
                  <a:srgbClr val="DAE3FF"/>
                </a:solidFill>
                <a:latin typeface="Arial"/>
                <a:cs typeface="Arial"/>
              </a:rPr>
              <a:t>automation</a:t>
            </a:r>
            <a:r>
              <a:rPr dirty="0" sz="1250" spc="-2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DAE3FF"/>
                </a:solidFill>
                <a:latin typeface="Arial"/>
                <a:cs typeface="Arial"/>
              </a:rPr>
              <a:t>chains.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6124" y="2666997"/>
            <a:ext cx="190500" cy="19049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342630" y="2685732"/>
            <a:ext cx="7175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50" b="1">
                <a:solidFill>
                  <a:srgbClr val="0A152F"/>
                </a:solidFill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5546" y="2619830"/>
            <a:ext cx="4940300" cy="463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dirty="0" sz="1050" spc="-70">
                <a:solidFill>
                  <a:srgbClr val="FFFFFF"/>
                </a:solidFill>
                <a:latin typeface="Arial Black"/>
                <a:cs typeface="Arial Black"/>
              </a:rPr>
              <a:t>AI</a:t>
            </a:r>
            <a:r>
              <a:rPr dirty="0" sz="105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>
                <a:solidFill>
                  <a:srgbClr val="FFFFFF"/>
                </a:solidFill>
                <a:latin typeface="Arial Black"/>
                <a:cs typeface="Arial Black"/>
              </a:rPr>
              <a:t>built-</a:t>
            </a:r>
            <a:r>
              <a:rPr dirty="0" sz="1050" spc="-20">
                <a:solidFill>
                  <a:srgbClr val="FFFFFF"/>
                </a:solidFill>
                <a:latin typeface="Arial Black"/>
                <a:cs typeface="Arial Black"/>
              </a:rPr>
              <a:t>in:</a:t>
            </a:r>
            <a:r>
              <a:rPr dirty="0" sz="1050" spc="-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50" spc="-120">
                <a:solidFill>
                  <a:srgbClr val="DAE3FF"/>
                </a:solidFill>
                <a:latin typeface="Arial"/>
                <a:cs typeface="Arial"/>
              </a:rPr>
              <a:t>Nexara</a:t>
            </a:r>
            <a:r>
              <a:rPr dirty="0" sz="1250" spc="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55">
                <a:solidFill>
                  <a:srgbClr val="DAE3FF"/>
                </a:solidFill>
                <a:latin typeface="Arial"/>
                <a:cs typeface="Arial"/>
              </a:rPr>
              <a:t>natively</a:t>
            </a:r>
            <a:r>
              <a:rPr dirty="0" sz="1250" spc="-5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70">
                <a:solidFill>
                  <a:srgbClr val="DAE3FF"/>
                </a:solidFill>
                <a:latin typeface="Arial"/>
                <a:cs typeface="Arial"/>
              </a:rPr>
              <a:t>understands</a:t>
            </a:r>
            <a:r>
              <a:rPr dirty="0" sz="1250" spc="-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70">
                <a:solidFill>
                  <a:srgbClr val="DAE3FF"/>
                </a:solidFill>
                <a:latin typeface="Arial"/>
                <a:cs typeface="Arial"/>
              </a:rPr>
              <a:t>tasks</a:t>
            </a:r>
            <a:r>
              <a:rPr dirty="0" sz="1250" spc="-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95">
                <a:solidFill>
                  <a:srgbClr val="DAE3FF"/>
                </a:solidFill>
                <a:latin typeface="Arial"/>
                <a:cs typeface="Arial"/>
              </a:rPr>
              <a:t>and</a:t>
            </a:r>
            <a:r>
              <a:rPr dirty="0" sz="1250" spc="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50">
                <a:solidFill>
                  <a:srgbClr val="DAE3FF"/>
                </a:solidFill>
                <a:latin typeface="Arial"/>
                <a:cs typeface="Arial"/>
              </a:rPr>
              <a:t>context,</a:t>
            </a:r>
            <a:r>
              <a:rPr dirty="0" sz="1250" spc="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85">
                <a:solidFill>
                  <a:srgbClr val="DAE3FF"/>
                </a:solidFill>
                <a:latin typeface="Arial"/>
                <a:cs typeface="Arial"/>
              </a:rPr>
              <a:t>so</a:t>
            </a:r>
            <a:r>
              <a:rPr dirty="0" sz="1250" spc="-1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155">
                <a:solidFill>
                  <a:srgbClr val="DAE3FF"/>
                </a:solidFill>
                <a:latin typeface="Arial"/>
                <a:cs typeface="Arial"/>
              </a:rPr>
              <a:t>AI</a:t>
            </a:r>
            <a:r>
              <a:rPr dirty="0" sz="1250" spc="7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40">
                <a:solidFill>
                  <a:srgbClr val="DAE3FF"/>
                </a:solidFill>
                <a:latin typeface="Arial"/>
                <a:cs typeface="Arial"/>
              </a:rPr>
              <a:t>capability</a:t>
            </a:r>
            <a:r>
              <a:rPr dirty="0" sz="1250" spc="-5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25">
                <a:solidFill>
                  <a:srgbClr val="DAE3FF"/>
                </a:solidFill>
                <a:latin typeface="Arial"/>
                <a:cs typeface="Arial"/>
              </a:rPr>
              <a:t>is </a:t>
            </a:r>
            <a:r>
              <a:rPr dirty="0" sz="1250" spc="-85">
                <a:solidFill>
                  <a:srgbClr val="DAE3FF"/>
                </a:solidFill>
                <a:latin typeface="Arial"/>
                <a:cs typeface="Arial"/>
              </a:rPr>
              <a:t>available</a:t>
            </a:r>
            <a:r>
              <a:rPr dirty="0" sz="1250" spc="-4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35">
                <a:solidFill>
                  <a:srgbClr val="DAE3FF"/>
                </a:solidFill>
                <a:latin typeface="Arial"/>
                <a:cs typeface="Arial"/>
              </a:rPr>
              <a:t>without</a:t>
            </a:r>
            <a:r>
              <a:rPr dirty="0" sz="1250" spc="-2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55">
                <a:solidFill>
                  <a:srgbClr val="DAE3FF"/>
                </a:solidFill>
                <a:latin typeface="Arial"/>
                <a:cs typeface="Arial"/>
              </a:rPr>
              <a:t>piling</a:t>
            </a:r>
            <a:r>
              <a:rPr dirty="0" sz="1250" spc="-6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95">
                <a:solidFill>
                  <a:srgbClr val="DAE3FF"/>
                </a:solidFill>
                <a:latin typeface="Arial"/>
                <a:cs typeface="Arial"/>
              </a:rPr>
              <a:t>on</a:t>
            </a:r>
            <a:r>
              <a:rPr dirty="0" sz="1250" spc="-1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60">
                <a:solidFill>
                  <a:srgbClr val="DAE3FF"/>
                </a:solidFill>
                <a:latin typeface="Arial"/>
                <a:cs typeface="Arial"/>
              </a:rPr>
              <a:t>extra</a:t>
            </a:r>
            <a:r>
              <a:rPr dirty="0" sz="1250" spc="-10">
                <a:solidFill>
                  <a:srgbClr val="DAE3FF"/>
                </a:solidFill>
                <a:latin typeface="Arial"/>
                <a:cs typeface="Arial"/>
              </a:rPr>
              <a:t> tools.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6124" y="3257547"/>
            <a:ext cx="190500" cy="1904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340695" y="3285807"/>
            <a:ext cx="7810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50" b="1">
                <a:solidFill>
                  <a:srgbClr val="0A152F"/>
                </a:solidFill>
                <a:latin typeface="Arial"/>
                <a:cs typeface="Arial"/>
              </a:rPr>
              <a:t>4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5546" y="3200854"/>
            <a:ext cx="523430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dirty="0" sz="1050" spc="-10">
                <a:solidFill>
                  <a:srgbClr val="FFFFFF"/>
                </a:solidFill>
                <a:latin typeface="Arial Black"/>
                <a:cs typeface="Arial Black"/>
              </a:rPr>
              <a:t>Smart</a:t>
            </a:r>
            <a:r>
              <a:rPr dirty="0" sz="105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 Black"/>
                <a:cs typeface="Arial Black"/>
              </a:rPr>
              <a:t>integrations:</a:t>
            </a:r>
            <a:r>
              <a:rPr dirty="0" sz="1050" spc="-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50" spc="-70">
                <a:solidFill>
                  <a:srgbClr val="DAE3FF"/>
                </a:solidFill>
                <a:latin typeface="Arial"/>
                <a:cs typeface="Arial"/>
              </a:rPr>
              <a:t>Connectors</a:t>
            </a:r>
            <a:r>
              <a:rPr dirty="0" sz="1250" spc="-1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95">
                <a:solidFill>
                  <a:srgbClr val="DAE3FF"/>
                </a:solidFill>
                <a:latin typeface="Arial"/>
                <a:cs typeface="Arial"/>
              </a:rPr>
              <a:t>and</a:t>
            </a:r>
            <a:r>
              <a:rPr dirty="0" sz="1250" spc="-1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60">
                <a:solidFill>
                  <a:srgbClr val="DAE3FF"/>
                </a:solidFill>
                <a:latin typeface="Arial"/>
                <a:cs typeface="Arial"/>
              </a:rPr>
              <a:t>workflow</a:t>
            </a:r>
            <a:r>
              <a:rPr dirty="0" sz="1250" spc="-8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50">
                <a:solidFill>
                  <a:srgbClr val="DAE3FF"/>
                </a:solidFill>
                <a:latin typeface="Arial"/>
                <a:cs typeface="Arial"/>
              </a:rPr>
              <a:t>tooling</a:t>
            </a:r>
            <a:r>
              <a:rPr dirty="0" sz="1250" spc="-6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85">
                <a:solidFill>
                  <a:srgbClr val="DAE3FF"/>
                </a:solidFill>
                <a:latin typeface="Arial"/>
                <a:cs typeface="Arial"/>
              </a:rPr>
              <a:t>are</a:t>
            </a:r>
            <a:r>
              <a:rPr dirty="0" sz="1250" spc="-3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75">
                <a:solidFill>
                  <a:srgbClr val="DAE3FF"/>
                </a:solidFill>
                <a:latin typeface="Arial"/>
                <a:cs typeface="Arial"/>
              </a:rPr>
              <a:t>designed</a:t>
            </a:r>
            <a:r>
              <a:rPr dirty="0" sz="1250" spc="-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DAE3FF"/>
                </a:solidFill>
                <a:latin typeface="Arial"/>
                <a:cs typeface="Arial"/>
              </a:rPr>
              <a:t>to</a:t>
            </a:r>
            <a:r>
              <a:rPr dirty="0" sz="1250" spc="-3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DAE3FF"/>
                </a:solidFill>
                <a:latin typeface="Arial"/>
                <a:cs typeface="Arial"/>
              </a:rPr>
              <a:t>fit</a:t>
            </a:r>
            <a:r>
              <a:rPr dirty="0" sz="1250" spc="-2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DAE3FF"/>
                </a:solidFill>
                <a:latin typeface="Arial"/>
                <a:cs typeface="Arial"/>
              </a:rPr>
              <a:t>existing </a:t>
            </a:r>
            <a:r>
              <a:rPr dirty="0" sz="1250" spc="-85">
                <a:solidFill>
                  <a:srgbClr val="DAE3FF"/>
                </a:solidFill>
                <a:latin typeface="Arial"/>
                <a:cs typeface="Arial"/>
              </a:rPr>
              <a:t>systems,</a:t>
            </a:r>
            <a:r>
              <a:rPr dirty="0" sz="1250" spc="-1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85">
                <a:solidFill>
                  <a:srgbClr val="DAE3FF"/>
                </a:solidFill>
                <a:latin typeface="Arial"/>
                <a:cs typeface="Arial"/>
              </a:rPr>
              <a:t>keeping</a:t>
            </a:r>
            <a:r>
              <a:rPr dirty="0" sz="1250" spc="-5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75">
                <a:solidFill>
                  <a:srgbClr val="DAE3FF"/>
                </a:solidFill>
                <a:latin typeface="Arial"/>
                <a:cs typeface="Arial"/>
              </a:rPr>
              <a:t>maintenance</a:t>
            </a:r>
            <a:r>
              <a:rPr dirty="0" sz="1250" spc="-3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95">
                <a:solidFill>
                  <a:srgbClr val="DAE3FF"/>
                </a:solidFill>
                <a:latin typeface="Arial"/>
                <a:cs typeface="Arial"/>
              </a:rPr>
              <a:t>manageable</a:t>
            </a:r>
            <a:r>
              <a:rPr dirty="0" sz="1250" spc="-3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114">
                <a:solidFill>
                  <a:srgbClr val="DAE3FF"/>
                </a:solidFill>
                <a:latin typeface="Arial"/>
                <a:cs typeface="Arial"/>
              </a:rPr>
              <a:t>as</a:t>
            </a:r>
            <a:r>
              <a:rPr dirty="0" sz="1250" spc="-2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75">
                <a:solidFill>
                  <a:srgbClr val="DAE3FF"/>
                </a:solidFill>
                <a:latin typeface="Arial"/>
                <a:cs typeface="Arial"/>
              </a:rPr>
              <a:t>processes</a:t>
            </a:r>
            <a:r>
              <a:rPr dirty="0" sz="1250" spc="-1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DAE3FF"/>
                </a:solidFill>
                <a:latin typeface="Arial"/>
                <a:cs typeface="Arial"/>
              </a:rPr>
              <a:t>evolve.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86124" y="3857622"/>
            <a:ext cx="190500" cy="19049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341885" y="3876357"/>
            <a:ext cx="7366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50" b="1">
                <a:solidFill>
                  <a:srgbClr val="0A152F"/>
                </a:solidFill>
                <a:latin typeface="Arial"/>
                <a:cs typeface="Arial"/>
              </a:rPr>
              <a:t>5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75546" y="3810455"/>
            <a:ext cx="5168900" cy="463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dirty="0" sz="1050" spc="-45">
                <a:solidFill>
                  <a:srgbClr val="FFFFFF"/>
                </a:solidFill>
                <a:latin typeface="Arial Black"/>
                <a:cs typeface="Arial Black"/>
              </a:rPr>
              <a:t>Reliable</a:t>
            </a:r>
            <a:r>
              <a:rPr dirty="0" sz="105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50" spc="-35">
                <a:solidFill>
                  <a:srgbClr val="FFFFFF"/>
                </a:solidFill>
                <a:latin typeface="Arial Black"/>
                <a:cs typeface="Arial Black"/>
              </a:rPr>
              <a:t>execution:</a:t>
            </a:r>
            <a:r>
              <a:rPr dirty="0" sz="1050" spc="-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250" spc="-120">
                <a:solidFill>
                  <a:srgbClr val="DAE3FF"/>
                </a:solidFill>
                <a:latin typeface="Arial"/>
                <a:cs typeface="Arial"/>
              </a:rPr>
              <a:t>Nexara</a:t>
            </a:r>
            <a:r>
              <a:rPr dirty="0" sz="125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90">
                <a:solidFill>
                  <a:srgbClr val="DAE3FF"/>
                </a:solidFill>
                <a:latin typeface="Arial"/>
                <a:cs typeface="Arial"/>
              </a:rPr>
              <a:t>emphasizes</a:t>
            </a:r>
            <a:r>
              <a:rPr dirty="0" sz="1250" spc="-1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60">
                <a:solidFill>
                  <a:srgbClr val="DAE3FF"/>
                </a:solidFill>
                <a:latin typeface="Arial"/>
                <a:cs typeface="Arial"/>
              </a:rPr>
              <a:t>operational</a:t>
            </a:r>
            <a:r>
              <a:rPr dirty="0" sz="1250" spc="5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75">
                <a:solidFill>
                  <a:srgbClr val="DAE3FF"/>
                </a:solidFill>
                <a:latin typeface="Arial"/>
                <a:cs typeface="Arial"/>
              </a:rPr>
              <a:t>trust—</a:t>
            </a:r>
            <a:r>
              <a:rPr dirty="0" sz="1250" spc="-50">
                <a:solidFill>
                  <a:srgbClr val="DAE3FF"/>
                </a:solidFill>
                <a:latin typeface="Arial"/>
                <a:cs typeface="Arial"/>
              </a:rPr>
              <a:t>consistent</a:t>
            </a:r>
            <a:r>
              <a:rPr dirty="0" sz="1250" spc="-1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DAE3FF"/>
                </a:solidFill>
                <a:latin typeface="Arial"/>
                <a:cs typeface="Arial"/>
              </a:rPr>
              <a:t>outcomes </a:t>
            </a:r>
            <a:r>
              <a:rPr dirty="0" sz="1250" spc="-30">
                <a:solidFill>
                  <a:srgbClr val="DAE3FF"/>
                </a:solidFill>
                <a:latin typeface="Arial"/>
                <a:cs typeface="Arial"/>
              </a:rPr>
              <a:t>for</a:t>
            </a:r>
            <a:r>
              <a:rPr dirty="0" sz="1250" spc="-4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65">
                <a:solidFill>
                  <a:srgbClr val="DAE3FF"/>
                </a:solidFill>
                <a:latin typeface="Arial"/>
                <a:cs typeface="Arial"/>
              </a:rPr>
              <a:t>repeatable</a:t>
            </a:r>
            <a:r>
              <a:rPr dirty="0" sz="1250" spc="-4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100">
                <a:solidFill>
                  <a:srgbClr val="DAE3FF"/>
                </a:solidFill>
                <a:latin typeface="Arial"/>
                <a:cs typeface="Arial"/>
              </a:rPr>
              <a:t>work,</a:t>
            </a:r>
            <a:r>
              <a:rPr dirty="0" sz="1250" spc="-2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110">
                <a:solidFill>
                  <a:srgbClr val="DAE3FF"/>
                </a:solidFill>
                <a:latin typeface="Arial"/>
                <a:cs typeface="Arial"/>
              </a:rPr>
              <a:t>even</a:t>
            </a:r>
            <a:r>
              <a:rPr dirty="0" sz="1250" spc="-1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100">
                <a:solidFill>
                  <a:srgbClr val="DAE3FF"/>
                </a:solidFill>
                <a:latin typeface="Arial"/>
                <a:cs typeface="Arial"/>
              </a:rPr>
              <a:t>when</a:t>
            </a:r>
            <a:r>
              <a:rPr dirty="0" sz="1250" spc="-2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45">
                <a:solidFill>
                  <a:srgbClr val="DAE3FF"/>
                </a:solidFill>
                <a:latin typeface="Arial"/>
                <a:cs typeface="Arial"/>
              </a:rPr>
              <a:t>inputs</a:t>
            </a:r>
            <a:r>
              <a:rPr dirty="0" sz="1250" spc="-3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95">
                <a:solidFill>
                  <a:srgbClr val="DAE3FF"/>
                </a:solidFill>
                <a:latin typeface="Arial"/>
                <a:cs typeface="Arial"/>
              </a:rPr>
              <a:t>and</a:t>
            </a:r>
            <a:r>
              <a:rPr dirty="0" sz="1250" spc="-2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70">
                <a:solidFill>
                  <a:srgbClr val="DAE3FF"/>
                </a:solidFill>
                <a:latin typeface="Arial"/>
                <a:cs typeface="Arial"/>
              </a:rPr>
              <a:t>rules</a:t>
            </a:r>
            <a:r>
              <a:rPr dirty="0" sz="1250" spc="-3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DAE3FF"/>
                </a:solidFill>
                <a:latin typeface="Arial"/>
                <a:cs typeface="Arial"/>
              </a:rPr>
              <a:t>change.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057524" cy="51244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92099" y="1828101"/>
            <a:ext cx="3949700" cy="697230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85"/>
              </a:spcBef>
            </a:pPr>
            <a:r>
              <a:rPr dirty="0" sz="2150" spc="-120"/>
              <a:t>Traction:</a:t>
            </a:r>
            <a:r>
              <a:rPr dirty="0" sz="2150" spc="-145"/>
              <a:t> </a:t>
            </a:r>
            <a:r>
              <a:rPr dirty="0" sz="2150" spc="-40"/>
              <a:t>Momentum</a:t>
            </a:r>
            <a:r>
              <a:rPr dirty="0" sz="2150" spc="-145"/>
              <a:t> </a:t>
            </a:r>
            <a:r>
              <a:rPr dirty="0" sz="2150" spc="-75"/>
              <a:t>across </a:t>
            </a:r>
            <a:r>
              <a:rPr dirty="0" sz="2150" spc="-95"/>
              <a:t>customers</a:t>
            </a:r>
            <a:r>
              <a:rPr dirty="0" sz="2150" spc="-160"/>
              <a:t> </a:t>
            </a:r>
            <a:r>
              <a:rPr dirty="0" sz="2150"/>
              <a:t>and</a:t>
            </a:r>
            <a:r>
              <a:rPr dirty="0" sz="2150" spc="-160"/>
              <a:t> </a:t>
            </a:r>
            <a:r>
              <a:rPr dirty="0" sz="2150" spc="-10"/>
              <a:t>revenue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292099" y="2653627"/>
            <a:ext cx="5024120" cy="596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dirty="0" sz="1100" spc="-120">
                <a:solidFill>
                  <a:srgbClr val="DAE3FF"/>
                </a:solidFill>
                <a:latin typeface="Arial"/>
                <a:cs typeface="Arial"/>
              </a:rPr>
              <a:t>Revenue</a:t>
            </a:r>
            <a:r>
              <a:rPr dirty="0" sz="1100" spc="-4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DAE3FF"/>
                </a:solidFill>
                <a:latin typeface="Arial"/>
                <a:cs typeface="Arial"/>
              </a:rPr>
              <a:t>growth</a:t>
            </a:r>
            <a:r>
              <a:rPr dirty="0" sz="1100" spc="-1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DAE3FF"/>
                </a:solidFill>
                <a:latin typeface="Arial"/>
                <a:cs typeface="Arial"/>
              </a:rPr>
              <a:t>by</a:t>
            </a:r>
            <a:r>
              <a:rPr dirty="0" sz="1100" spc="-6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DAE3FF"/>
                </a:solidFill>
                <a:latin typeface="Arial"/>
                <a:cs typeface="Arial"/>
              </a:rPr>
              <a:t>quarter:</a:t>
            </a:r>
            <a:r>
              <a:rPr dirty="0" sz="1100" spc="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100">
                <a:solidFill>
                  <a:srgbClr val="DAE3FF"/>
                </a:solidFill>
                <a:latin typeface="Arial"/>
                <a:cs typeface="Arial"/>
              </a:rPr>
              <a:t>$42K</a:t>
            </a:r>
            <a:r>
              <a:rPr dirty="0" sz="1100" spc="-6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900" spc="-135">
                <a:solidFill>
                  <a:srgbClr val="DAE3FF"/>
                </a:solidFill>
                <a:latin typeface="Arial Narrow"/>
                <a:cs typeface="Arial Narrow"/>
              </a:rPr>
              <a:t>→</a:t>
            </a:r>
            <a:r>
              <a:rPr dirty="0" sz="900" spc="70">
                <a:solidFill>
                  <a:srgbClr val="DAE3FF"/>
                </a:solidFill>
                <a:latin typeface="Arial Narrow"/>
                <a:cs typeface="Arial Narrow"/>
              </a:rPr>
              <a:t> </a:t>
            </a:r>
            <a:r>
              <a:rPr dirty="0" sz="1100" spc="-95">
                <a:solidFill>
                  <a:srgbClr val="DAE3FF"/>
                </a:solidFill>
                <a:latin typeface="Arial"/>
                <a:cs typeface="Arial"/>
              </a:rPr>
              <a:t>$89K</a:t>
            </a:r>
            <a:r>
              <a:rPr dirty="0" sz="1100" spc="-6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900" spc="-135">
                <a:solidFill>
                  <a:srgbClr val="DAE3FF"/>
                </a:solidFill>
                <a:latin typeface="Arial Narrow"/>
                <a:cs typeface="Arial Narrow"/>
              </a:rPr>
              <a:t>→</a:t>
            </a:r>
            <a:r>
              <a:rPr dirty="0" sz="900" spc="70">
                <a:solidFill>
                  <a:srgbClr val="DAE3FF"/>
                </a:solidFill>
                <a:latin typeface="Arial Narrow"/>
                <a:cs typeface="Arial Narrow"/>
              </a:rPr>
              <a:t> </a:t>
            </a:r>
            <a:r>
              <a:rPr dirty="0" sz="1100" spc="-130">
                <a:solidFill>
                  <a:srgbClr val="DAE3FF"/>
                </a:solidFill>
                <a:latin typeface="Arial"/>
                <a:cs typeface="Arial"/>
              </a:rPr>
              <a:t>$103K</a:t>
            </a:r>
            <a:r>
              <a:rPr dirty="0" sz="1100" spc="-6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900" spc="-135">
                <a:solidFill>
                  <a:srgbClr val="DAE3FF"/>
                </a:solidFill>
                <a:latin typeface="Arial Narrow"/>
                <a:cs typeface="Arial Narrow"/>
              </a:rPr>
              <a:t>→</a:t>
            </a:r>
            <a:r>
              <a:rPr dirty="0" sz="900" spc="70">
                <a:solidFill>
                  <a:srgbClr val="DAE3FF"/>
                </a:solidFill>
                <a:latin typeface="Arial Narrow"/>
                <a:cs typeface="Arial Narrow"/>
              </a:rPr>
              <a:t> </a:t>
            </a:r>
            <a:r>
              <a:rPr dirty="0" sz="1100" spc="-160">
                <a:solidFill>
                  <a:srgbClr val="DAE3FF"/>
                </a:solidFill>
                <a:latin typeface="Arial"/>
                <a:cs typeface="Arial"/>
              </a:rPr>
              <a:t>$187K</a:t>
            </a:r>
            <a:r>
              <a:rPr dirty="0" sz="1100" spc="-6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145">
                <a:solidFill>
                  <a:srgbClr val="DAE3FF"/>
                </a:solidFill>
                <a:latin typeface="Arial"/>
                <a:cs typeface="Arial"/>
              </a:rPr>
              <a:t>(Q1–</a:t>
            </a:r>
            <a:r>
              <a:rPr dirty="0" sz="1100" spc="-100">
                <a:solidFill>
                  <a:srgbClr val="DAE3FF"/>
                </a:solidFill>
                <a:latin typeface="Arial"/>
                <a:cs typeface="Arial"/>
              </a:rPr>
              <a:t>Q4).</a:t>
            </a:r>
            <a:r>
              <a:rPr dirty="0" sz="1100" spc="-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DAE3FF"/>
                </a:solidFill>
                <a:latin typeface="Arial"/>
                <a:cs typeface="Arial"/>
              </a:rPr>
              <a:t>Customer</a:t>
            </a:r>
            <a:r>
              <a:rPr dirty="0" sz="1100" spc="-3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DAE3FF"/>
                </a:solidFill>
                <a:latin typeface="Arial"/>
                <a:cs typeface="Arial"/>
              </a:rPr>
              <a:t>growth:</a:t>
            </a:r>
            <a:r>
              <a:rPr dirty="0" sz="110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210">
                <a:solidFill>
                  <a:srgbClr val="DAE3FF"/>
                </a:solidFill>
                <a:latin typeface="Arial"/>
                <a:cs typeface="Arial"/>
              </a:rPr>
              <a:t>12</a:t>
            </a:r>
            <a:r>
              <a:rPr dirty="0" sz="1100" spc="-3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DAE3FF"/>
                </a:solidFill>
                <a:latin typeface="Arial Narrow"/>
                <a:cs typeface="Arial Narrow"/>
              </a:rPr>
              <a:t>→</a:t>
            </a:r>
            <a:r>
              <a:rPr dirty="0" sz="900" spc="500">
                <a:solidFill>
                  <a:srgbClr val="DAE3FF"/>
                </a:solidFill>
                <a:latin typeface="Arial Narrow"/>
                <a:cs typeface="Arial Narrow"/>
              </a:rPr>
              <a:t> </a:t>
            </a:r>
            <a:r>
              <a:rPr dirty="0" sz="1100" spc="-235">
                <a:solidFill>
                  <a:srgbClr val="DAE3FF"/>
                </a:solidFill>
                <a:latin typeface="Arial"/>
                <a:cs typeface="Arial"/>
              </a:rPr>
              <a:t>31</a:t>
            </a:r>
            <a:r>
              <a:rPr dirty="0" sz="1100" spc="2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900" spc="-135">
                <a:solidFill>
                  <a:srgbClr val="DAE3FF"/>
                </a:solidFill>
                <a:latin typeface="Arial Narrow"/>
                <a:cs typeface="Arial Narrow"/>
              </a:rPr>
              <a:t>→</a:t>
            </a:r>
            <a:r>
              <a:rPr dirty="0" sz="900" spc="70">
                <a:solidFill>
                  <a:srgbClr val="DAE3FF"/>
                </a:solidFill>
                <a:latin typeface="Arial Narrow"/>
                <a:cs typeface="Arial Narrow"/>
              </a:rPr>
              <a:t> </a:t>
            </a:r>
            <a:r>
              <a:rPr dirty="0" sz="1100" spc="-60">
                <a:solidFill>
                  <a:srgbClr val="DAE3FF"/>
                </a:solidFill>
                <a:latin typeface="Arial"/>
                <a:cs typeface="Arial"/>
              </a:rPr>
              <a:t>55</a:t>
            </a:r>
            <a:r>
              <a:rPr dirty="0" sz="1100" spc="-2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900" spc="-135">
                <a:solidFill>
                  <a:srgbClr val="DAE3FF"/>
                </a:solidFill>
                <a:latin typeface="Arial Narrow"/>
                <a:cs typeface="Arial Narrow"/>
              </a:rPr>
              <a:t>→</a:t>
            </a:r>
            <a:r>
              <a:rPr dirty="0" sz="900" spc="70">
                <a:solidFill>
                  <a:srgbClr val="DAE3FF"/>
                </a:solidFill>
                <a:latin typeface="Arial Narrow"/>
                <a:cs typeface="Arial Narrow"/>
              </a:rPr>
              <a:t> </a:t>
            </a:r>
            <a:r>
              <a:rPr dirty="0" sz="1100" spc="-85">
                <a:solidFill>
                  <a:srgbClr val="DAE3FF"/>
                </a:solidFill>
                <a:latin typeface="Arial"/>
                <a:cs typeface="Arial"/>
              </a:rPr>
              <a:t>94.</a:t>
            </a:r>
            <a:r>
              <a:rPr dirty="0" sz="1100" spc="-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DAE3FF"/>
                </a:solidFill>
                <a:latin typeface="Arial"/>
                <a:cs typeface="Arial"/>
              </a:rPr>
              <a:t>Retention</a:t>
            </a:r>
            <a:r>
              <a:rPr dirty="0" sz="1100" spc="-1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85">
                <a:solidFill>
                  <a:srgbClr val="DAE3FF"/>
                </a:solidFill>
                <a:latin typeface="Arial"/>
                <a:cs typeface="Arial"/>
              </a:rPr>
              <a:t>signals:</a:t>
            </a:r>
            <a:r>
              <a:rPr dirty="0" sz="1100" spc="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DAE3FF"/>
                </a:solidFill>
                <a:latin typeface="Arial"/>
                <a:cs typeface="Arial"/>
              </a:rPr>
              <a:t>churn</a:t>
            </a:r>
            <a:r>
              <a:rPr dirty="0" sz="1100" spc="-1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140">
                <a:solidFill>
                  <a:srgbClr val="DAE3FF"/>
                </a:solidFill>
                <a:latin typeface="Arial"/>
                <a:cs typeface="Arial"/>
              </a:rPr>
              <a:t>4.2%.</a:t>
            </a:r>
            <a:r>
              <a:rPr dirty="0" sz="1100" spc="-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DAE3FF"/>
                </a:solidFill>
                <a:latin typeface="Arial"/>
                <a:cs typeface="Arial"/>
              </a:rPr>
              <a:t>Customer</a:t>
            </a:r>
            <a:r>
              <a:rPr dirty="0" sz="1100" spc="-3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DAE3FF"/>
                </a:solidFill>
                <a:latin typeface="Arial"/>
                <a:cs typeface="Arial"/>
              </a:rPr>
              <a:t>sentiment:</a:t>
            </a:r>
            <a:r>
              <a:rPr dirty="0" sz="110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190">
                <a:solidFill>
                  <a:srgbClr val="DAE3FF"/>
                </a:solidFill>
                <a:latin typeface="Arial"/>
                <a:cs typeface="Arial"/>
              </a:rPr>
              <a:t>NPS</a:t>
            </a:r>
            <a:r>
              <a:rPr dirty="0" sz="1100" spc="-3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85">
                <a:solidFill>
                  <a:srgbClr val="DAE3FF"/>
                </a:solidFill>
                <a:latin typeface="Arial"/>
                <a:cs typeface="Arial"/>
              </a:rPr>
              <a:t>67</a:t>
            </a:r>
            <a:r>
              <a:rPr dirty="0" sz="1100" spc="-4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DAE3FF"/>
                </a:solidFill>
                <a:latin typeface="Arial"/>
                <a:cs typeface="Arial"/>
              </a:rPr>
              <a:t>(indicator</a:t>
            </a:r>
            <a:r>
              <a:rPr dirty="0" sz="1100" spc="-4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DAE3FF"/>
                </a:solidFill>
                <a:latin typeface="Arial"/>
                <a:cs typeface="Arial"/>
              </a:rPr>
              <a:t>of </a:t>
            </a:r>
            <a:r>
              <a:rPr dirty="0" sz="1100" spc="-20">
                <a:solidFill>
                  <a:srgbClr val="DAE3FF"/>
                </a:solidFill>
                <a:latin typeface="Arial"/>
                <a:cs typeface="Arial"/>
              </a:rPr>
              <a:t>product-</a:t>
            </a:r>
            <a:r>
              <a:rPr dirty="0" sz="1100" spc="-70">
                <a:solidFill>
                  <a:srgbClr val="DAE3FF"/>
                </a:solidFill>
                <a:latin typeface="Arial"/>
                <a:cs typeface="Arial"/>
              </a:rPr>
              <a:t>market</a:t>
            </a:r>
            <a:r>
              <a:rPr dirty="0" sz="1100" spc="-20">
                <a:solidFill>
                  <a:srgbClr val="DAE3FF"/>
                </a:solidFill>
                <a:latin typeface="Arial"/>
                <a:cs typeface="Arial"/>
              </a:rPr>
              <a:t> fit;</a:t>
            </a:r>
            <a:r>
              <a:rPr dirty="0" sz="1100" spc="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DAE3FF"/>
                </a:solidFill>
                <a:latin typeface="Arial"/>
                <a:cs typeface="Arial"/>
              </a:rPr>
              <a:t>avoid</a:t>
            </a:r>
            <a:r>
              <a:rPr dirty="0" sz="1100" spc="-10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65">
                <a:solidFill>
                  <a:srgbClr val="DAE3FF"/>
                </a:solidFill>
                <a:latin typeface="Arial"/>
                <a:cs typeface="Arial"/>
              </a:rPr>
              <a:t>claiming</a:t>
            </a:r>
            <a:r>
              <a:rPr dirty="0" sz="1100" spc="-45">
                <a:solidFill>
                  <a:srgbClr val="DAE3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DAE3FF"/>
                </a:solidFill>
                <a:latin typeface="Arial"/>
                <a:cs typeface="Arial"/>
              </a:rPr>
              <a:t>causality).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7850" y="0"/>
            <a:ext cx="3467099" cy="51244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/>
              <a:t>Business</a:t>
            </a:r>
            <a:r>
              <a:rPr dirty="0" spc="-130"/>
              <a:t> </a:t>
            </a:r>
            <a:r>
              <a:rPr dirty="0" spc="-90"/>
              <a:t>Model:</a:t>
            </a:r>
            <a:r>
              <a:rPr dirty="0" spc="-125"/>
              <a:t> </a:t>
            </a:r>
            <a:r>
              <a:rPr dirty="0" spc="-110"/>
              <a:t>SaaS</a:t>
            </a:r>
            <a:r>
              <a:rPr dirty="0" spc="-130"/>
              <a:t> </a:t>
            </a:r>
            <a:r>
              <a:rPr dirty="0" spc="-114"/>
              <a:t>with</a:t>
            </a:r>
            <a:r>
              <a:rPr dirty="0" spc="-125"/>
              <a:t> </a:t>
            </a:r>
            <a:r>
              <a:rPr dirty="0" spc="-85"/>
              <a:t>expansion</a:t>
            </a:r>
            <a:r>
              <a:rPr dirty="0" spc="-130"/>
              <a:t> </a:t>
            </a:r>
            <a:r>
              <a:rPr dirty="0" spc="-25"/>
              <a:t>potential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76650"/>
            <a:ext cx="9124949" cy="14477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57199" y="1762122"/>
            <a:ext cx="4029075" cy="809625"/>
            <a:chOff x="457199" y="1762122"/>
            <a:chExt cx="4029075" cy="809625"/>
          </a:xfrm>
        </p:grpSpPr>
        <p:sp>
          <p:nvSpPr>
            <p:cNvPr id="5" name="object 5"/>
            <p:cNvSpPr/>
            <p:nvPr/>
          </p:nvSpPr>
          <p:spPr>
            <a:xfrm>
              <a:off x="457199" y="1762122"/>
              <a:ext cx="4029075" cy="809625"/>
            </a:xfrm>
            <a:custGeom>
              <a:avLst/>
              <a:gdLst/>
              <a:ahLst/>
              <a:cxnLst/>
              <a:rect l="l" t="t" r="r" b="b"/>
              <a:pathLst>
                <a:path w="4029075" h="809625">
                  <a:moveTo>
                    <a:pt x="3914774" y="809624"/>
                  </a:moveTo>
                  <a:lnTo>
                    <a:pt x="114299" y="809624"/>
                  </a:lnTo>
                  <a:lnTo>
                    <a:pt x="103040" y="809081"/>
                  </a:lnTo>
                  <a:lnTo>
                    <a:pt x="60364" y="796112"/>
                  </a:lnTo>
                  <a:lnTo>
                    <a:pt x="25900" y="767800"/>
                  </a:lnTo>
                  <a:lnTo>
                    <a:pt x="4894" y="728454"/>
                  </a:lnTo>
                  <a:lnTo>
                    <a:pt x="0" y="695324"/>
                  </a:lnTo>
                  <a:lnTo>
                    <a:pt x="0" y="114299"/>
                  </a:lnTo>
                  <a:lnTo>
                    <a:pt x="8700" y="70559"/>
                  </a:lnTo>
                  <a:lnTo>
                    <a:pt x="33477" y="33477"/>
                  </a:lnTo>
                  <a:lnTo>
                    <a:pt x="70559" y="8700"/>
                  </a:lnTo>
                  <a:lnTo>
                    <a:pt x="114299" y="0"/>
                  </a:lnTo>
                  <a:lnTo>
                    <a:pt x="3914774" y="0"/>
                  </a:lnTo>
                  <a:lnTo>
                    <a:pt x="3958514" y="8700"/>
                  </a:lnTo>
                  <a:lnTo>
                    <a:pt x="3995596" y="33477"/>
                  </a:lnTo>
                  <a:lnTo>
                    <a:pt x="4020373" y="70559"/>
                  </a:lnTo>
                  <a:lnTo>
                    <a:pt x="4029074" y="114299"/>
                  </a:lnTo>
                  <a:lnTo>
                    <a:pt x="4029074" y="695324"/>
                  </a:lnTo>
                  <a:lnTo>
                    <a:pt x="4020373" y="739065"/>
                  </a:lnTo>
                  <a:lnTo>
                    <a:pt x="3995596" y="776146"/>
                  </a:lnTo>
                  <a:lnTo>
                    <a:pt x="3958514" y="800923"/>
                  </a:lnTo>
                  <a:lnTo>
                    <a:pt x="3914774" y="809624"/>
                  </a:lnTo>
                  <a:close/>
                </a:path>
              </a:pathLst>
            </a:custGeom>
            <a:solidFill>
              <a:srgbClr val="FFFFFF">
                <a:alpha val="9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7199" y="1762125"/>
              <a:ext cx="4029075" cy="809625"/>
            </a:xfrm>
            <a:custGeom>
              <a:avLst/>
              <a:gdLst/>
              <a:ahLst/>
              <a:cxnLst/>
              <a:rect l="l" t="t" r="r" b="b"/>
              <a:pathLst>
                <a:path w="4029075" h="809625">
                  <a:moveTo>
                    <a:pt x="3914774" y="809624"/>
                  </a:moveTo>
                  <a:lnTo>
                    <a:pt x="114299" y="809624"/>
                  </a:lnTo>
                  <a:lnTo>
                    <a:pt x="103040" y="809081"/>
                  </a:lnTo>
                  <a:lnTo>
                    <a:pt x="60364" y="796112"/>
                  </a:lnTo>
                  <a:lnTo>
                    <a:pt x="25900" y="767800"/>
                  </a:lnTo>
                  <a:lnTo>
                    <a:pt x="4894" y="728454"/>
                  </a:lnTo>
                  <a:lnTo>
                    <a:pt x="0" y="695324"/>
                  </a:lnTo>
                  <a:lnTo>
                    <a:pt x="0" y="114299"/>
                  </a:lnTo>
                  <a:lnTo>
                    <a:pt x="8700" y="70559"/>
                  </a:lnTo>
                  <a:lnTo>
                    <a:pt x="33477" y="33477"/>
                  </a:lnTo>
                  <a:lnTo>
                    <a:pt x="70559" y="8700"/>
                  </a:lnTo>
                  <a:lnTo>
                    <a:pt x="114299" y="0"/>
                  </a:lnTo>
                  <a:lnTo>
                    <a:pt x="3914774" y="0"/>
                  </a:lnTo>
                  <a:lnTo>
                    <a:pt x="3958515" y="8700"/>
                  </a:lnTo>
                  <a:lnTo>
                    <a:pt x="3960262" y="9524"/>
                  </a:lnTo>
                  <a:lnTo>
                    <a:pt x="107420" y="9524"/>
                  </a:lnTo>
                  <a:lnTo>
                    <a:pt x="100606" y="10196"/>
                  </a:lnTo>
                  <a:lnTo>
                    <a:pt x="61810" y="23360"/>
                  </a:lnTo>
                  <a:lnTo>
                    <a:pt x="31004" y="50369"/>
                  </a:lnTo>
                  <a:lnTo>
                    <a:pt x="12880" y="87111"/>
                  </a:lnTo>
                  <a:lnTo>
                    <a:pt x="9524" y="107420"/>
                  </a:lnTo>
                  <a:lnTo>
                    <a:pt x="9524" y="702204"/>
                  </a:lnTo>
                  <a:lnTo>
                    <a:pt x="20133" y="741776"/>
                  </a:lnTo>
                  <a:lnTo>
                    <a:pt x="45077" y="774276"/>
                  </a:lnTo>
                  <a:lnTo>
                    <a:pt x="80560" y="794757"/>
                  </a:lnTo>
                  <a:lnTo>
                    <a:pt x="107420" y="800099"/>
                  </a:lnTo>
                  <a:lnTo>
                    <a:pt x="3960260" y="800099"/>
                  </a:lnTo>
                  <a:lnTo>
                    <a:pt x="3958515" y="800923"/>
                  </a:lnTo>
                  <a:lnTo>
                    <a:pt x="3947904" y="804730"/>
                  </a:lnTo>
                  <a:lnTo>
                    <a:pt x="3937077" y="807449"/>
                  </a:lnTo>
                  <a:lnTo>
                    <a:pt x="3926034" y="809081"/>
                  </a:lnTo>
                  <a:lnTo>
                    <a:pt x="3914774" y="809624"/>
                  </a:lnTo>
                  <a:close/>
                </a:path>
                <a:path w="4029075" h="809625">
                  <a:moveTo>
                    <a:pt x="3960260" y="800099"/>
                  </a:moveTo>
                  <a:lnTo>
                    <a:pt x="3921654" y="800099"/>
                  </a:lnTo>
                  <a:lnTo>
                    <a:pt x="3928467" y="799428"/>
                  </a:lnTo>
                  <a:lnTo>
                    <a:pt x="3941962" y="796744"/>
                  </a:lnTo>
                  <a:lnTo>
                    <a:pt x="3978704" y="778619"/>
                  </a:lnTo>
                  <a:lnTo>
                    <a:pt x="4005714" y="747814"/>
                  </a:lnTo>
                  <a:lnTo>
                    <a:pt x="4018878" y="709018"/>
                  </a:lnTo>
                  <a:lnTo>
                    <a:pt x="4019549" y="702204"/>
                  </a:lnTo>
                  <a:lnTo>
                    <a:pt x="4019549" y="107420"/>
                  </a:lnTo>
                  <a:lnTo>
                    <a:pt x="4008941" y="67848"/>
                  </a:lnTo>
                  <a:lnTo>
                    <a:pt x="3983997" y="35348"/>
                  </a:lnTo>
                  <a:lnTo>
                    <a:pt x="3948513" y="14867"/>
                  </a:lnTo>
                  <a:lnTo>
                    <a:pt x="3921654" y="9524"/>
                  </a:lnTo>
                  <a:lnTo>
                    <a:pt x="3960262" y="9524"/>
                  </a:lnTo>
                  <a:lnTo>
                    <a:pt x="3995597" y="33477"/>
                  </a:lnTo>
                  <a:lnTo>
                    <a:pt x="4020374" y="70559"/>
                  </a:lnTo>
                  <a:lnTo>
                    <a:pt x="4029074" y="114299"/>
                  </a:lnTo>
                  <a:lnTo>
                    <a:pt x="4029074" y="695324"/>
                  </a:lnTo>
                  <a:lnTo>
                    <a:pt x="4028530" y="706584"/>
                  </a:lnTo>
                  <a:lnTo>
                    <a:pt x="4015562" y="749259"/>
                  </a:lnTo>
                  <a:lnTo>
                    <a:pt x="3987250" y="783724"/>
                  </a:lnTo>
                  <a:lnTo>
                    <a:pt x="3968709" y="796112"/>
                  </a:lnTo>
                  <a:lnTo>
                    <a:pt x="3960260" y="800099"/>
                  </a:lnTo>
                  <a:close/>
                </a:path>
              </a:pathLst>
            </a:custGeom>
            <a:solidFill>
              <a:srgbClr val="0008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57931" y="1919674"/>
            <a:ext cx="3536315" cy="425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dirty="0" sz="1050" spc="-120">
                <a:solidFill>
                  <a:srgbClr val="1D293B"/>
                </a:solidFill>
                <a:latin typeface="Arial Black"/>
                <a:cs typeface="Arial Black"/>
              </a:rPr>
              <a:t>B2B</a:t>
            </a:r>
            <a:r>
              <a:rPr dirty="0" sz="1050" spc="-60">
                <a:solidFill>
                  <a:srgbClr val="1D293B"/>
                </a:solidFill>
                <a:latin typeface="Arial Black"/>
                <a:cs typeface="Arial Black"/>
              </a:rPr>
              <a:t> </a:t>
            </a:r>
            <a:r>
              <a:rPr dirty="0" sz="1050" spc="-50">
                <a:solidFill>
                  <a:srgbClr val="1D293B"/>
                </a:solidFill>
                <a:latin typeface="Arial Black"/>
                <a:cs typeface="Arial Black"/>
              </a:rPr>
              <a:t>SaaS</a:t>
            </a:r>
            <a:r>
              <a:rPr dirty="0" sz="1050" spc="-55">
                <a:solidFill>
                  <a:srgbClr val="1D293B"/>
                </a:solidFill>
                <a:latin typeface="Arial Black"/>
                <a:cs typeface="Arial Black"/>
              </a:rPr>
              <a:t> </a:t>
            </a:r>
            <a:r>
              <a:rPr dirty="0" sz="1050" spc="-30">
                <a:solidFill>
                  <a:srgbClr val="1D293B"/>
                </a:solidFill>
                <a:latin typeface="Arial Black"/>
                <a:cs typeface="Arial Black"/>
              </a:rPr>
              <a:t>pricing</a:t>
            </a:r>
            <a:r>
              <a:rPr dirty="0" sz="1050" spc="-55">
                <a:solidFill>
                  <a:srgbClr val="1D293B"/>
                </a:solidFill>
                <a:latin typeface="Arial Black"/>
                <a:cs typeface="Arial Black"/>
              </a:rPr>
              <a:t> </a:t>
            </a:r>
            <a:r>
              <a:rPr dirty="0" sz="1050" spc="-35">
                <a:solidFill>
                  <a:srgbClr val="1D293B"/>
                </a:solidFill>
                <a:latin typeface="Arial Black"/>
                <a:cs typeface="Arial Black"/>
              </a:rPr>
              <a:t>tailored</a:t>
            </a:r>
            <a:r>
              <a:rPr dirty="0" sz="1050" spc="-55">
                <a:solidFill>
                  <a:srgbClr val="1D293B"/>
                </a:solidFill>
                <a:latin typeface="Arial Black"/>
                <a:cs typeface="Arial Black"/>
              </a:rPr>
              <a:t> </a:t>
            </a:r>
            <a:r>
              <a:rPr dirty="0" sz="1050" spc="-40">
                <a:solidFill>
                  <a:srgbClr val="1D293B"/>
                </a:solidFill>
                <a:latin typeface="Arial Black"/>
                <a:cs typeface="Arial Black"/>
              </a:rPr>
              <a:t>for</a:t>
            </a:r>
            <a:r>
              <a:rPr dirty="0" sz="1050" spc="-55">
                <a:solidFill>
                  <a:srgbClr val="1D293B"/>
                </a:solidFill>
                <a:latin typeface="Arial Black"/>
                <a:cs typeface="Arial Black"/>
              </a:rPr>
              <a:t> </a:t>
            </a:r>
            <a:r>
              <a:rPr dirty="0" sz="1050" spc="75">
                <a:solidFill>
                  <a:srgbClr val="1D293B"/>
                </a:solidFill>
                <a:latin typeface="Arial Black"/>
                <a:cs typeface="Arial Black"/>
              </a:rPr>
              <a:t>mid-</a:t>
            </a:r>
            <a:r>
              <a:rPr dirty="0" sz="1050" spc="-25">
                <a:solidFill>
                  <a:srgbClr val="1D293B"/>
                </a:solidFill>
                <a:latin typeface="Arial Black"/>
                <a:cs typeface="Arial Black"/>
              </a:rPr>
              <a:t>market</a:t>
            </a:r>
            <a:r>
              <a:rPr dirty="0" sz="1050" spc="-55">
                <a:solidFill>
                  <a:srgbClr val="1D293B"/>
                </a:solidFill>
                <a:latin typeface="Arial Black"/>
                <a:cs typeface="Arial Black"/>
              </a:rPr>
              <a:t> </a:t>
            </a:r>
            <a:r>
              <a:rPr dirty="0" sz="1050" spc="-30">
                <a:solidFill>
                  <a:srgbClr val="1D293B"/>
                </a:solidFill>
                <a:latin typeface="Arial Black"/>
                <a:cs typeface="Arial Black"/>
              </a:rPr>
              <a:t>workflow </a:t>
            </a:r>
            <a:r>
              <a:rPr dirty="0" sz="1050" spc="-10">
                <a:solidFill>
                  <a:srgbClr val="1D293B"/>
                </a:solidFill>
                <a:latin typeface="Arial Black"/>
                <a:cs typeface="Arial Black"/>
              </a:rPr>
              <a:t>automation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724" y="1795607"/>
            <a:ext cx="38099" cy="74265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638674" y="1762122"/>
            <a:ext cx="4029075" cy="809625"/>
            <a:chOff x="4638674" y="1762122"/>
            <a:chExt cx="4029075" cy="809625"/>
          </a:xfrm>
        </p:grpSpPr>
        <p:sp>
          <p:nvSpPr>
            <p:cNvPr id="10" name="object 10"/>
            <p:cNvSpPr/>
            <p:nvPr/>
          </p:nvSpPr>
          <p:spPr>
            <a:xfrm>
              <a:off x="4638674" y="1762122"/>
              <a:ext cx="4029075" cy="809625"/>
            </a:xfrm>
            <a:custGeom>
              <a:avLst/>
              <a:gdLst/>
              <a:ahLst/>
              <a:cxnLst/>
              <a:rect l="l" t="t" r="r" b="b"/>
              <a:pathLst>
                <a:path w="4029075" h="809625">
                  <a:moveTo>
                    <a:pt x="3914774" y="809624"/>
                  </a:moveTo>
                  <a:lnTo>
                    <a:pt x="114299" y="809624"/>
                  </a:lnTo>
                  <a:lnTo>
                    <a:pt x="103040" y="809081"/>
                  </a:lnTo>
                  <a:lnTo>
                    <a:pt x="60364" y="796112"/>
                  </a:lnTo>
                  <a:lnTo>
                    <a:pt x="25899" y="767800"/>
                  </a:lnTo>
                  <a:lnTo>
                    <a:pt x="4893" y="728454"/>
                  </a:lnTo>
                  <a:lnTo>
                    <a:pt x="0" y="695324"/>
                  </a:lnTo>
                  <a:lnTo>
                    <a:pt x="0" y="114299"/>
                  </a:lnTo>
                  <a:lnTo>
                    <a:pt x="8699" y="70559"/>
                  </a:lnTo>
                  <a:lnTo>
                    <a:pt x="33477" y="33477"/>
                  </a:lnTo>
                  <a:lnTo>
                    <a:pt x="70558" y="8700"/>
                  </a:lnTo>
                  <a:lnTo>
                    <a:pt x="114299" y="0"/>
                  </a:lnTo>
                  <a:lnTo>
                    <a:pt x="3914774" y="0"/>
                  </a:lnTo>
                  <a:lnTo>
                    <a:pt x="3958514" y="8700"/>
                  </a:lnTo>
                  <a:lnTo>
                    <a:pt x="3995596" y="33477"/>
                  </a:lnTo>
                  <a:lnTo>
                    <a:pt x="4020373" y="70559"/>
                  </a:lnTo>
                  <a:lnTo>
                    <a:pt x="4029074" y="114299"/>
                  </a:lnTo>
                  <a:lnTo>
                    <a:pt x="4029074" y="695324"/>
                  </a:lnTo>
                  <a:lnTo>
                    <a:pt x="4020373" y="739065"/>
                  </a:lnTo>
                  <a:lnTo>
                    <a:pt x="3995596" y="776146"/>
                  </a:lnTo>
                  <a:lnTo>
                    <a:pt x="3958514" y="800923"/>
                  </a:lnTo>
                  <a:lnTo>
                    <a:pt x="3914774" y="809624"/>
                  </a:lnTo>
                  <a:close/>
                </a:path>
              </a:pathLst>
            </a:custGeom>
            <a:solidFill>
              <a:srgbClr val="FFFFFF">
                <a:alpha val="9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638674" y="1762125"/>
              <a:ext cx="4029075" cy="809625"/>
            </a:xfrm>
            <a:custGeom>
              <a:avLst/>
              <a:gdLst/>
              <a:ahLst/>
              <a:cxnLst/>
              <a:rect l="l" t="t" r="r" b="b"/>
              <a:pathLst>
                <a:path w="4029075" h="809625">
                  <a:moveTo>
                    <a:pt x="3914774" y="809624"/>
                  </a:moveTo>
                  <a:lnTo>
                    <a:pt x="114299" y="809624"/>
                  </a:lnTo>
                  <a:lnTo>
                    <a:pt x="103040" y="809081"/>
                  </a:lnTo>
                  <a:lnTo>
                    <a:pt x="60364" y="796112"/>
                  </a:lnTo>
                  <a:lnTo>
                    <a:pt x="25899" y="767800"/>
                  </a:lnTo>
                  <a:lnTo>
                    <a:pt x="4893" y="728454"/>
                  </a:lnTo>
                  <a:lnTo>
                    <a:pt x="0" y="695324"/>
                  </a:lnTo>
                  <a:lnTo>
                    <a:pt x="0" y="114299"/>
                  </a:lnTo>
                  <a:lnTo>
                    <a:pt x="8699" y="70559"/>
                  </a:lnTo>
                  <a:lnTo>
                    <a:pt x="33477" y="33477"/>
                  </a:lnTo>
                  <a:lnTo>
                    <a:pt x="70558" y="8700"/>
                  </a:lnTo>
                  <a:lnTo>
                    <a:pt x="114299" y="0"/>
                  </a:lnTo>
                  <a:lnTo>
                    <a:pt x="3914774" y="0"/>
                  </a:lnTo>
                  <a:lnTo>
                    <a:pt x="3958514" y="8700"/>
                  </a:lnTo>
                  <a:lnTo>
                    <a:pt x="3960261" y="9524"/>
                  </a:lnTo>
                  <a:lnTo>
                    <a:pt x="107420" y="9524"/>
                  </a:lnTo>
                  <a:lnTo>
                    <a:pt x="100606" y="10196"/>
                  </a:lnTo>
                  <a:lnTo>
                    <a:pt x="61810" y="23360"/>
                  </a:lnTo>
                  <a:lnTo>
                    <a:pt x="31004" y="50369"/>
                  </a:lnTo>
                  <a:lnTo>
                    <a:pt x="12880" y="87111"/>
                  </a:lnTo>
                  <a:lnTo>
                    <a:pt x="9524" y="107420"/>
                  </a:lnTo>
                  <a:lnTo>
                    <a:pt x="9524" y="702204"/>
                  </a:lnTo>
                  <a:lnTo>
                    <a:pt x="20133" y="741776"/>
                  </a:lnTo>
                  <a:lnTo>
                    <a:pt x="45077" y="774276"/>
                  </a:lnTo>
                  <a:lnTo>
                    <a:pt x="80560" y="794757"/>
                  </a:lnTo>
                  <a:lnTo>
                    <a:pt x="107420" y="800099"/>
                  </a:lnTo>
                  <a:lnTo>
                    <a:pt x="3960260" y="800099"/>
                  </a:lnTo>
                  <a:lnTo>
                    <a:pt x="3958514" y="800923"/>
                  </a:lnTo>
                  <a:lnTo>
                    <a:pt x="3947903" y="804730"/>
                  </a:lnTo>
                  <a:lnTo>
                    <a:pt x="3937076" y="807449"/>
                  </a:lnTo>
                  <a:lnTo>
                    <a:pt x="3926033" y="809081"/>
                  </a:lnTo>
                  <a:lnTo>
                    <a:pt x="3914774" y="809624"/>
                  </a:lnTo>
                  <a:close/>
                </a:path>
                <a:path w="4029075" h="809625">
                  <a:moveTo>
                    <a:pt x="3960260" y="800099"/>
                  </a:moveTo>
                  <a:lnTo>
                    <a:pt x="3921654" y="800099"/>
                  </a:lnTo>
                  <a:lnTo>
                    <a:pt x="3928467" y="799428"/>
                  </a:lnTo>
                  <a:lnTo>
                    <a:pt x="3941962" y="796744"/>
                  </a:lnTo>
                  <a:lnTo>
                    <a:pt x="3978704" y="778619"/>
                  </a:lnTo>
                  <a:lnTo>
                    <a:pt x="4005713" y="747814"/>
                  </a:lnTo>
                  <a:lnTo>
                    <a:pt x="4018878" y="709018"/>
                  </a:lnTo>
                  <a:lnTo>
                    <a:pt x="4019549" y="702204"/>
                  </a:lnTo>
                  <a:lnTo>
                    <a:pt x="4019549" y="107420"/>
                  </a:lnTo>
                  <a:lnTo>
                    <a:pt x="4008940" y="67848"/>
                  </a:lnTo>
                  <a:lnTo>
                    <a:pt x="3983996" y="35348"/>
                  </a:lnTo>
                  <a:lnTo>
                    <a:pt x="3948514" y="14867"/>
                  </a:lnTo>
                  <a:lnTo>
                    <a:pt x="3921654" y="9524"/>
                  </a:lnTo>
                  <a:lnTo>
                    <a:pt x="3960261" y="9524"/>
                  </a:lnTo>
                  <a:lnTo>
                    <a:pt x="3995596" y="33477"/>
                  </a:lnTo>
                  <a:lnTo>
                    <a:pt x="4020373" y="70559"/>
                  </a:lnTo>
                  <a:lnTo>
                    <a:pt x="4029074" y="114299"/>
                  </a:lnTo>
                  <a:lnTo>
                    <a:pt x="4029074" y="695324"/>
                  </a:lnTo>
                  <a:lnTo>
                    <a:pt x="4028530" y="706584"/>
                  </a:lnTo>
                  <a:lnTo>
                    <a:pt x="4015562" y="749259"/>
                  </a:lnTo>
                  <a:lnTo>
                    <a:pt x="3987250" y="783724"/>
                  </a:lnTo>
                  <a:lnTo>
                    <a:pt x="3968709" y="796112"/>
                  </a:lnTo>
                  <a:lnTo>
                    <a:pt x="3960260" y="800099"/>
                  </a:lnTo>
                  <a:close/>
                </a:path>
              </a:pathLst>
            </a:custGeom>
            <a:solidFill>
              <a:srgbClr val="0008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940299" y="1919674"/>
            <a:ext cx="2981960" cy="425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dirty="0" sz="1050">
                <a:solidFill>
                  <a:srgbClr val="1D293B"/>
                </a:solidFill>
                <a:latin typeface="Arial Black"/>
                <a:cs typeface="Arial Black"/>
              </a:rPr>
              <a:t>Value-</a:t>
            </a:r>
            <a:r>
              <a:rPr dirty="0" sz="1050" spc="-10">
                <a:solidFill>
                  <a:srgbClr val="1D293B"/>
                </a:solidFill>
                <a:latin typeface="Arial Black"/>
                <a:cs typeface="Arial Black"/>
              </a:rPr>
              <a:t>based</a:t>
            </a:r>
            <a:r>
              <a:rPr dirty="0" sz="1050" spc="-55">
                <a:solidFill>
                  <a:srgbClr val="1D293B"/>
                </a:solidFill>
                <a:latin typeface="Arial Black"/>
                <a:cs typeface="Arial Black"/>
              </a:rPr>
              <a:t> </a:t>
            </a:r>
            <a:r>
              <a:rPr dirty="0" sz="1050" spc="-10">
                <a:solidFill>
                  <a:srgbClr val="1D293B"/>
                </a:solidFill>
                <a:latin typeface="Arial Black"/>
                <a:cs typeface="Arial Black"/>
              </a:rPr>
              <a:t>packaging</a:t>
            </a:r>
            <a:r>
              <a:rPr dirty="0" sz="1050" spc="-50">
                <a:solidFill>
                  <a:srgbClr val="1D293B"/>
                </a:solidFill>
                <a:latin typeface="Arial Black"/>
                <a:cs typeface="Arial Black"/>
              </a:rPr>
              <a:t> </a:t>
            </a:r>
            <a:r>
              <a:rPr dirty="0" sz="1050" spc="-40">
                <a:solidFill>
                  <a:srgbClr val="1D293B"/>
                </a:solidFill>
                <a:latin typeface="Arial Black"/>
                <a:cs typeface="Arial Black"/>
              </a:rPr>
              <a:t>tied</a:t>
            </a:r>
            <a:r>
              <a:rPr dirty="0" sz="1050" spc="-50">
                <a:solidFill>
                  <a:srgbClr val="1D293B"/>
                </a:solidFill>
                <a:latin typeface="Arial Black"/>
                <a:cs typeface="Arial Black"/>
              </a:rPr>
              <a:t> </a:t>
            </a:r>
            <a:r>
              <a:rPr dirty="0" sz="1050" spc="-40">
                <a:solidFill>
                  <a:srgbClr val="1D293B"/>
                </a:solidFill>
                <a:latin typeface="Arial Black"/>
                <a:cs typeface="Arial Black"/>
              </a:rPr>
              <a:t>to</a:t>
            </a:r>
            <a:r>
              <a:rPr dirty="0" sz="1050" spc="-55">
                <a:solidFill>
                  <a:srgbClr val="1D293B"/>
                </a:solidFill>
                <a:latin typeface="Arial Black"/>
                <a:cs typeface="Arial Black"/>
              </a:rPr>
              <a:t> </a:t>
            </a:r>
            <a:r>
              <a:rPr dirty="0" sz="1050" spc="-10">
                <a:solidFill>
                  <a:srgbClr val="1D293B"/>
                </a:solidFill>
                <a:latin typeface="Arial Black"/>
                <a:cs typeface="Arial Black"/>
              </a:rPr>
              <a:t>usage</a:t>
            </a:r>
            <a:r>
              <a:rPr dirty="0" sz="1050" spc="-50">
                <a:solidFill>
                  <a:srgbClr val="1D293B"/>
                </a:solidFill>
                <a:latin typeface="Arial Black"/>
                <a:cs typeface="Arial Black"/>
              </a:rPr>
              <a:t> </a:t>
            </a:r>
            <a:r>
              <a:rPr dirty="0" sz="1050" spc="-25">
                <a:solidFill>
                  <a:srgbClr val="1D293B"/>
                </a:solidFill>
                <a:latin typeface="Arial Black"/>
                <a:cs typeface="Arial Black"/>
              </a:rPr>
              <a:t>and </a:t>
            </a:r>
            <a:r>
              <a:rPr dirty="0" sz="1050" spc="-60">
                <a:solidFill>
                  <a:srgbClr val="1D293B"/>
                </a:solidFill>
                <a:latin typeface="Arial Black"/>
                <a:cs typeface="Arial Black"/>
              </a:rPr>
              <a:t>workflow</a:t>
            </a:r>
            <a:r>
              <a:rPr dirty="0" sz="1050" spc="-25">
                <a:solidFill>
                  <a:srgbClr val="1D293B"/>
                </a:solidFill>
                <a:latin typeface="Arial Black"/>
                <a:cs typeface="Arial Black"/>
              </a:rPr>
              <a:t> </a:t>
            </a:r>
            <a:r>
              <a:rPr dirty="0" sz="1050" spc="-40">
                <a:solidFill>
                  <a:srgbClr val="1D293B"/>
                </a:solidFill>
                <a:latin typeface="Arial Black"/>
                <a:cs typeface="Arial Black"/>
              </a:rPr>
              <a:t>complexity</a:t>
            </a:r>
            <a:r>
              <a:rPr dirty="0" sz="1050" spc="-20">
                <a:solidFill>
                  <a:srgbClr val="1D293B"/>
                </a:solidFill>
                <a:latin typeface="Arial Black"/>
                <a:cs typeface="Arial Black"/>
              </a:rPr>
              <a:t> </a:t>
            </a:r>
            <a:r>
              <a:rPr dirty="0" sz="1050" spc="-10">
                <a:solidFill>
                  <a:srgbClr val="1D293B"/>
                </a:solidFill>
                <a:latin typeface="Arial Black"/>
                <a:cs typeface="Arial Black"/>
              </a:rPr>
              <a:t>(confirm)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199" y="1795607"/>
            <a:ext cx="38099" cy="7426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92099" y="313626"/>
            <a:ext cx="2844800" cy="3543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150" spc="-85"/>
              <a:t>Team</a:t>
            </a:r>
            <a:r>
              <a:rPr dirty="0" sz="2150" spc="-175"/>
              <a:t> </a:t>
            </a:r>
            <a:r>
              <a:rPr dirty="0" sz="2150"/>
              <a:t>+</a:t>
            </a:r>
            <a:r>
              <a:rPr dirty="0" sz="2150" spc="-170"/>
              <a:t> </a:t>
            </a:r>
            <a:r>
              <a:rPr dirty="0" sz="2150" spc="-75"/>
              <a:t>Funding</a:t>
            </a:r>
            <a:r>
              <a:rPr dirty="0" sz="2150" spc="-170"/>
              <a:t> </a:t>
            </a:r>
            <a:r>
              <a:rPr dirty="0" sz="2150" spc="-100"/>
              <a:t>Ask</a:t>
            </a:r>
            <a:endParaRPr sz="21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24949" cy="35242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2099" y="813150"/>
            <a:ext cx="5561965" cy="5588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35"/>
              </a:spcBef>
            </a:pPr>
            <a:r>
              <a:rPr dirty="0" sz="1000" spc="-125">
                <a:solidFill>
                  <a:srgbClr val="E4EAFE"/>
                </a:solidFill>
                <a:latin typeface="Arial"/>
                <a:cs typeface="Arial"/>
              </a:rPr>
              <a:t>Team:</a:t>
            </a:r>
            <a:r>
              <a:rPr dirty="0" sz="1000" spc="15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E4EAFE"/>
                </a:solidFill>
                <a:latin typeface="Arial"/>
                <a:cs typeface="Arial"/>
              </a:rPr>
              <a:t>Experienced</a:t>
            </a:r>
            <a:r>
              <a:rPr dirty="0" sz="1000" spc="5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E4EAFE"/>
                </a:solidFill>
                <a:latin typeface="Arial"/>
                <a:cs typeface="Arial"/>
              </a:rPr>
              <a:t>leaders</a:t>
            </a:r>
            <a:r>
              <a:rPr dirty="0" sz="1000" spc="-1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E4EAFE"/>
                </a:solidFill>
                <a:latin typeface="Arial"/>
                <a:cs typeface="Arial"/>
              </a:rPr>
              <a:t>across</a:t>
            </a:r>
            <a:r>
              <a:rPr dirty="0" sz="1000" spc="-1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110">
                <a:solidFill>
                  <a:srgbClr val="E4EAFE"/>
                </a:solidFill>
                <a:latin typeface="Arial"/>
                <a:cs typeface="Arial"/>
              </a:rPr>
              <a:t>AI,</a:t>
            </a:r>
            <a:r>
              <a:rPr dirty="0" sz="100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E4EAFE"/>
                </a:solidFill>
                <a:latin typeface="Arial"/>
                <a:cs typeface="Arial"/>
              </a:rPr>
              <a:t>automation,</a:t>
            </a:r>
            <a:r>
              <a:rPr dirty="0" sz="1000" spc="5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E4EAFE"/>
                </a:solidFill>
                <a:latin typeface="Arial"/>
                <a:cs typeface="Arial"/>
              </a:rPr>
              <a:t>and</a:t>
            </a:r>
            <a:r>
              <a:rPr dirty="0" sz="100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140">
                <a:solidFill>
                  <a:srgbClr val="E4EAFE"/>
                </a:solidFill>
                <a:latin typeface="Arial"/>
                <a:cs typeface="Arial"/>
              </a:rPr>
              <a:t>GTM</a:t>
            </a:r>
            <a:r>
              <a:rPr dirty="0" sz="1000" spc="-1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E4EAFE"/>
                </a:solidFill>
                <a:latin typeface="Arial"/>
                <a:cs typeface="Arial"/>
              </a:rPr>
              <a:t>(placeholders</a:t>
            </a:r>
            <a:r>
              <a:rPr dirty="0" sz="1000" spc="-1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E4EAFE"/>
                </a:solidFill>
                <a:latin typeface="Arial"/>
                <a:cs typeface="Arial"/>
              </a:rPr>
              <a:t>for</a:t>
            </a:r>
            <a:r>
              <a:rPr dirty="0" sz="1000" spc="-2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90">
                <a:solidFill>
                  <a:srgbClr val="E4EAFE"/>
                </a:solidFill>
                <a:latin typeface="Arial"/>
                <a:cs typeface="Arial"/>
              </a:rPr>
              <a:t>Nexara</a:t>
            </a:r>
            <a:r>
              <a:rPr dirty="0" sz="100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E4EAFE"/>
                </a:solidFill>
                <a:latin typeface="Arial"/>
                <a:cs typeface="Arial"/>
              </a:rPr>
              <a:t>names/experience). </a:t>
            </a:r>
            <a:r>
              <a:rPr dirty="0" sz="1000" spc="-100">
                <a:solidFill>
                  <a:srgbClr val="E4EAFE"/>
                </a:solidFill>
                <a:latin typeface="Arial"/>
                <a:cs typeface="Arial"/>
              </a:rPr>
              <a:t>Round:</a:t>
            </a:r>
            <a:r>
              <a:rPr dirty="0" sz="1000" spc="15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90">
                <a:solidFill>
                  <a:srgbClr val="E4EAFE"/>
                </a:solidFill>
                <a:latin typeface="Arial"/>
                <a:cs typeface="Arial"/>
              </a:rPr>
              <a:t>Raising</a:t>
            </a:r>
            <a:r>
              <a:rPr dirty="0" sz="1000" spc="-4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85">
                <a:solidFill>
                  <a:srgbClr val="E4EAFE"/>
                </a:solidFill>
                <a:latin typeface="Arial"/>
                <a:cs typeface="Arial"/>
              </a:rPr>
              <a:t>$5M</a:t>
            </a:r>
            <a:r>
              <a:rPr dirty="0" sz="1000" spc="-1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E4EAFE"/>
                </a:solidFill>
                <a:latin typeface="Arial"/>
                <a:cs typeface="Arial"/>
              </a:rPr>
              <a:t>to</a:t>
            </a:r>
            <a:r>
              <a:rPr dirty="0" sz="1000" spc="-25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E4EAFE"/>
                </a:solidFill>
                <a:latin typeface="Arial"/>
                <a:cs typeface="Arial"/>
              </a:rPr>
              <a:t>accelerate</a:t>
            </a:r>
            <a:r>
              <a:rPr dirty="0" sz="1000" spc="-25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E4EAFE"/>
                </a:solidFill>
                <a:latin typeface="Arial"/>
                <a:cs typeface="Arial"/>
              </a:rPr>
              <a:t>product</a:t>
            </a:r>
            <a:r>
              <a:rPr dirty="0" sz="1000" spc="-1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E4EAFE"/>
                </a:solidFill>
                <a:latin typeface="Arial"/>
                <a:cs typeface="Arial"/>
              </a:rPr>
              <a:t>and</a:t>
            </a:r>
            <a:r>
              <a:rPr dirty="0" sz="100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E4EAFE"/>
                </a:solidFill>
                <a:latin typeface="Arial"/>
                <a:cs typeface="Arial"/>
              </a:rPr>
              <a:t>sales</a:t>
            </a:r>
            <a:r>
              <a:rPr dirty="0" sz="1000" spc="-1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E4EAFE"/>
                </a:solidFill>
                <a:latin typeface="Arial"/>
                <a:cs typeface="Arial"/>
              </a:rPr>
              <a:t>(confirm</a:t>
            </a:r>
            <a:r>
              <a:rPr dirty="0" sz="1000" spc="-35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E4EAFE"/>
                </a:solidFill>
                <a:latin typeface="Arial"/>
                <a:cs typeface="Arial"/>
              </a:rPr>
              <a:t>use</a:t>
            </a:r>
            <a:r>
              <a:rPr dirty="0" sz="1000" spc="-25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E4EAFE"/>
                </a:solidFill>
                <a:latin typeface="Arial"/>
                <a:cs typeface="Arial"/>
              </a:rPr>
              <a:t>of</a:t>
            </a:r>
            <a:r>
              <a:rPr dirty="0" sz="1000" spc="-15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E4EAFE"/>
                </a:solidFill>
                <a:latin typeface="Arial"/>
                <a:cs typeface="Arial"/>
              </a:rPr>
              <a:t>funds).</a:t>
            </a:r>
            <a:r>
              <a:rPr dirty="0" sz="1000" spc="1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E4EAFE"/>
                </a:solidFill>
                <a:latin typeface="Arial"/>
                <a:cs typeface="Arial"/>
              </a:rPr>
              <a:t>Focus:</a:t>
            </a:r>
            <a:r>
              <a:rPr dirty="0" sz="1000" spc="2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E4EAFE"/>
                </a:solidFill>
                <a:latin typeface="Arial"/>
                <a:cs typeface="Arial"/>
              </a:rPr>
              <a:t>enterprise-</a:t>
            </a:r>
            <a:r>
              <a:rPr dirty="0" sz="1000" spc="-65">
                <a:solidFill>
                  <a:srgbClr val="E4EAFE"/>
                </a:solidFill>
                <a:latin typeface="Arial"/>
                <a:cs typeface="Arial"/>
              </a:rPr>
              <a:t>grade</a:t>
            </a:r>
            <a:r>
              <a:rPr dirty="0" sz="1000" spc="-25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E4EAFE"/>
                </a:solidFill>
                <a:latin typeface="Arial"/>
                <a:cs typeface="Arial"/>
              </a:rPr>
              <a:t>reliability </a:t>
            </a:r>
            <a:r>
              <a:rPr dirty="0" sz="1000" spc="-30">
                <a:solidFill>
                  <a:srgbClr val="E4EAFE"/>
                </a:solidFill>
                <a:latin typeface="Arial"/>
                <a:cs typeface="Arial"/>
              </a:rPr>
              <a:t>for </a:t>
            </a:r>
            <a:r>
              <a:rPr dirty="0" sz="1000">
                <a:solidFill>
                  <a:srgbClr val="E4EAFE"/>
                </a:solidFill>
                <a:latin typeface="Arial"/>
                <a:cs typeface="Arial"/>
              </a:rPr>
              <a:t>mid-</a:t>
            </a:r>
            <a:r>
              <a:rPr dirty="0" sz="1000" spc="-60">
                <a:solidFill>
                  <a:srgbClr val="E4EAFE"/>
                </a:solidFill>
                <a:latin typeface="Arial"/>
                <a:cs typeface="Arial"/>
              </a:rPr>
              <a:t>market</a:t>
            </a:r>
            <a:r>
              <a:rPr dirty="0" sz="1000" spc="-15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E4EAFE"/>
                </a:solidFill>
                <a:latin typeface="Arial"/>
                <a:cs typeface="Arial"/>
              </a:rPr>
              <a:t>speed.</a:t>
            </a:r>
            <a:r>
              <a:rPr dirty="0" sz="1000" spc="1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E4EAFE"/>
                </a:solidFill>
                <a:latin typeface="Arial"/>
                <a:cs typeface="Arial"/>
              </a:rPr>
              <a:t>Expected</a:t>
            </a:r>
            <a:r>
              <a:rPr dirty="0" sz="1000" spc="-5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E4EAFE"/>
                </a:solidFill>
                <a:latin typeface="Arial"/>
                <a:cs typeface="Arial"/>
              </a:rPr>
              <a:t>outcomes:</a:t>
            </a:r>
            <a:r>
              <a:rPr dirty="0" sz="1000" spc="1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E4EAFE"/>
                </a:solidFill>
                <a:latin typeface="Arial"/>
                <a:cs typeface="Arial"/>
              </a:rPr>
              <a:t>improve</a:t>
            </a:r>
            <a:r>
              <a:rPr dirty="0" sz="1000" spc="-25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E4EAFE"/>
                </a:solidFill>
                <a:latin typeface="Arial"/>
                <a:cs typeface="Arial"/>
              </a:rPr>
              <a:t>onboarding,</a:t>
            </a:r>
            <a:r>
              <a:rPr dirty="0" sz="1000" spc="-5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E4EAFE"/>
                </a:solidFill>
                <a:latin typeface="Arial"/>
                <a:cs typeface="Arial"/>
              </a:rPr>
              <a:t>expand</a:t>
            </a:r>
            <a:r>
              <a:rPr dirty="0" sz="1000" spc="-5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E4EAFE"/>
                </a:solidFill>
                <a:latin typeface="Arial"/>
                <a:cs typeface="Arial"/>
              </a:rPr>
              <a:t>workflows,</a:t>
            </a:r>
            <a:r>
              <a:rPr dirty="0" sz="1000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E4EAFE"/>
                </a:solidFill>
                <a:latin typeface="Arial"/>
                <a:cs typeface="Arial"/>
              </a:rPr>
              <a:t>and</a:t>
            </a:r>
            <a:r>
              <a:rPr dirty="0" sz="1000" spc="-5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E4EAFE"/>
                </a:solidFill>
                <a:latin typeface="Arial"/>
                <a:cs typeface="Arial"/>
              </a:rPr>
              <a:t>grow</a:t>
            </a:r>
            <a:r>
              <a:rPr dirty="0" sz="1000" spc="-65">
                <a:solidFill>
                  <a:srgbClr val="E4EAFE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E4EAFE"/>
                </a:solidFill>
                <a:latin typeface="Arial"/>
                <a:cs typeface="Arial"/>
              </a:rPr>
              <a:t>pipeline.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GenPPT: The Fastest AI PowerPoint Generator</dc:title>
  <dcterms:created xsi:type="dcterms:W3CDTF">2026-04-01T09:37:31Z</dcterms:created>
  <dcterms:modified xsi:type="dcterms:W3CDTF">2026-04-01T09:37:31Z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2026-04-01T00:00:00Z</vt:filetime>
  </property>
  <property fmtid="{D5CDD505-2E9C-101B-9397-08002B2CF9AE}" pid="3" name="Creator">
    <vt:lpwstr>Mozilla/5.0 (X11; Linux x86_64) AppleWebKit/537.36 (KHTML, like Gecko) HeadlessChrome/143.0.0.0 Safari/537.36</vt:lpwstr>
  </property>
  <property fmtid="{D5CDD505-2E9C-101B-9397-08002B2CF9AE}" pid="4" name="LastSaved">
    <vt:filetime>2026-04-01T00:00:00Z</vt:filetime>
  </property>
  <property fmtid="{D5CDD505-2E9C-101B-9397-08002B2CF9AE}" pid="5" name="Producer">
    <vt:lpwstr>Skia/PDF m143</vt:lpwstr>
  </property>
</Properties>
</file>