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Unbounded"/>
      <p:regular r:id="rId15"/>
    </p:embeddedFont>
    <p:embeddedFont>
      <p:font typeface="Unbounded"/>
      <p:regular r:id="rId16"/>
    </p:embeddedFont>
    <p:embeddedFont>
      <p:font typeface="Open Sans"/>
      <p:regular r:id="rId17"/>
    </p:embeddedFont>
    <p:embeddedFont>
      <p:font typeface="Open Sans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image" Target="../media/image-8-10.png"/><Relationship Id="rId11" Type="http://schemas.openxmlformats.org/officeDocument/2006/relationships/slideLayout" Target="../slideLayouts/slideLayout9.xml"/><Relationship Id="rId1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9979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Nexara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14873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AI-Powered Workflow Automation for the Mid-Market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76678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Raising $5M Seed Round · B2B SaaS · Series A Ready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0638" y="1554123"/>
            <a:ext cx="7995523" cy="1025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The Problem — and Our Answer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6060638" y="2890957"/>
            <a:ext cx="3797618" cy="1879283"/>
          </a:xfrm>
          <a:prstGeom prst="roundRect">
            <a:avLst>
              <a:gd name="adj" fmla="val 5839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037778" y="2890957"/>
            <a:ext cx="91440" cy="1879283"/>
          </a:xfrm>
          <a:prstGeom prst="roundRect">
            <a:avLst>
              <a:gd name="adj" fmla="val 75366"/>
            </a:avLst>
          </a:prstGeom>
          <a:solidFill>
            <a:srgbClr val="26A688"/>
          </a:solidFill>
          <a:ln/>
        </p:spPr>
      </p:sp>
      <p:sp>
        <p:nvSpPr>
          <p:cNvPr id="6" name="Text 3"/>
          <p:cNvSpPr/>
          <p:nvPr/>
        </p:nvSpPr>
        <p:spPr>
          <a:xfrm>
            <a:off x="6316147" y="3077885"/>
            <a:ext cx="2050971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The Bottleneck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316147" y="3452813"/>
            <a:ext cx="3355181" cy="1130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Mid-market companies (100–1,000 employees) lose thousands of hours annually to manual, fragmented workflows — yet they're priced out of enterprise automation tools.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6060638" y="4888825"/>
            <a:ext cx="3797618" cy="1653183"/>
          </a:xfrm>
          <a:prstGeom prst="roundRect">
            <a:avLst>
              <a:gd name="adj" fmla="val 6637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037778" y="4888825"/>
            <a:ext cx="91440" cy="1653183"/>
          </a:xfrm>
          <a:prstGeom prst="roundRect">
            <a:avLst>
              <a:gd name="adj" fmla="val 75366"/>
            </a:avLst>
          </a:prstGeom>
          <a:solidFill>
            <a:srgbClr val="26A688"/>
          </a:solidFill>
          <a:ln/>
        </p:spPr>
      </p:sp>
      <p:sp>
        <p:nvSpPr>
          <p:cNvPr id="10" name="Text 7"/>
          <p:cNvSpPr/>
          <p:nvPr/>
        </p:nvSpPr>
        <p:spPr>
          <a:xfrm>
            <a:off x="6316147" y="5075753"/>
            <a:ext cx="2050971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The Gap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316147" y="5450681"/>
            <a:ext cx="3355181" cy="904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Enterprise platforms like UiPath are too costly and complex. Lightweight tools like Zapier lack the depth for real business processes. No one is built for the middle.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10266164" y="2890957"/>
            <a:ext cx="3797618" cy="1396603"/>
          </a:xfrm>
          <a:prstGeom prst="roundRect">
            <a:avLst>
              <a:gd name="adj" fmla="val 4934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437852" y="3062645"/>
            <a:ext cx="2179677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Nexara's Answer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0437852" y="3437573"/>
            <a:ext cx="3454241" cy="678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 AI-native workflow automation platform designed for mid-market speed, budget, and complexity — deployed in days, not months.</a:t>
            </a:r>
            <a:endParaRPr lang="en-US" sz="1250" dirty="0"/>
          </a:p>
        </p:txBody>
      </p:sp>
      <p:sp>
        <p:nvSpPr>
          <p:cNvPr id="15" name="Shape 12"/>
          <p:cNvSpPr/>
          <p:nvPr/>
        </p:nvSpPr>
        <p:spPr>
          <a:xfrm>
            <a:off x="10266164" y="4406146"/>
            <a:ext cx="3797618" cy="1622703"/>
          </a:xfrm>
          <a:prstGeom prst="roundRect">
            <a:avLst>
              <a:gd name="adj" fmla="val 424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10437852" y="4577834"/>
            <a:ext cx="2050971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AI Built In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10437852" y="4952762"/>
            <a:ext cx="3454241" cy="904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Intelligent process discovery, anomaly detection, and auto-routing — not bolted on as an add-on, but core to the product from day one.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5588"/>
            <a:ext cx="110832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 Market Built for This Moment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99680"/>
            <a:ext cx="6248400" cy="35517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78053" y="3569976"/>
            <a:ext cx="228791" cy="15621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23.8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1810371" y="3420190"/>
            <a:ext cx="152870" cy="15621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26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2766767" y="3256361"/>
            <a:ext cx="228791" cy="15621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28.5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3761124" y="3077152"/>
            <a:ext cx="228791" cy="15621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31.1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4758205" y="2881227"/>
            <a:ext cx="228791" cy="15621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34.1</a:t>
            </a:r>
            <a:endParaRPr lang="en-US" sz="650" dirty="0"/>
          </a:p>
        </p:txBody>
      </p:sp>
      <p:sp>
        <p:nvSpPr>
          <p:cNvPr id="9" name="Text 6"/>
          <p:cNvSpPr/>
          <p:nvPr/>
        </p:nvSpPr>
        <p:spPr>
          <a:xfrm>
            <a:off x="5752563" y="2666578"/>
            <a:ext cx="228791" cy="15621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37.3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6746920" y="2433205"/>
            <a:ext cx="228791" cy="15621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40.8</a:t>
            </a:r>
            <a:endParaRPr lang="en-US" sz="650" dirty="0"/>
          </a:p>
        </p:txBody>
      </p:sp>
      <p:sp>
        <p:nvSpPr>
          <p:cNvPr id="11" name="Text 8"/>
          <p:cNvSpPr/>
          <p:nvPr/>
        </p:nvSpPr>
        <p:spPr>
          <a:xfrm>
            <a:off x="7599521" y="2171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Why Now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599521" y="2752487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global workflow automation market is valued at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$23.77B in 2025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on track to reach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$40.77B by 2031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at a 9.41% CAGR.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599521" y="404526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90% of large enterprises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listed hyperautomation as a top strategic priority in 2024–2025 — and mid-market adoption is accelerating fast.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599521" y="5389126"/>
            <a:ext cx="6244709" cy="1689616"/>
          </a:xfrm>
          <a:prstGeom prst="roundRect">
            <a:avLst>
              <a:gd name="adj" fmla="val 5638"/>
            </a:avLst>
          </a:prstGeom>
          <a:solidFill>
            <a:srgbClr val="C1F1E5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335" y="5740837"/>
            <a:ext cx="283488" cy="226814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8336637" y="5672614"/>
            <a:ext cx="528077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Nexara's serviceable mid-market segment represents an estimated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$6–8B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opportunity, largely underserved by current vendors.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80116" y="846534"/>
            <a:ext cx="5944791" cy="492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Competitive Landscape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880116" y="1557576"/>
            <a:ext cx="10870168" cy="213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Nexara occupies the white space: enterprise-grade depth at mid-market speed and price — with AI at the core.</a:t>
            </a:r>
            <a:endParaRPr lang="en-US" sz="1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0116" y="2017038"/>
            <a:ext cx="5242917" cy="5242917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16" y="2017038"/>
            <a:ext cx="5242917" cy="5242917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7514987" y="2178010"/>
            <a:ext cx="5242917" cy="1567458"/>
          </a:xfrm>
          <a:prstGeom prst="roundRect">
            <a:avLst>
              <a:gd name="adj" fmla="val 422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537847" y="2200870"/>
            <a:ext cx="5197197" cy="472559"/>
          </a:xfrm>
          <a:prstGeom prst="roundRect">
            <a:avLst>
              <a:gd name="adj" fmla="val 8197"/>
            </a:avLst>
          </a:prstGeom>
          <a:solidFill>
            <a:srgbClr val="D6F5EE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8276" y="2315170"/>
            <a:ext cx="236220" cy="23622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95367" y="2782729"/>
            <a:ext cx="4294465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vs. UiPath &amp; Automation Anywhere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7695367" y="3138130"/>
            <a:ext cx="4882158" cy="426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10x more affordable. Deploy in days, not 6-month implementations.</a:t>
            </a:r>
            <a:endParaRPr lang="en-US" sz="1200" dirty="0"/>
          </a:p>
        </p:txBody>
      </p:sp>
      <p:sp>
        <p:nvSpPr>
          <p:cNvPr id="11" name="Shape 6"/>
          <p:cNvSpPr/>
          <p:nvPr/>
        </p:nvSpPr>
        <p:spPr>
          <a:xfrm>
            <a:off x="7514987" y="3854768"/>
            <a:ext cx="5242917" cy="1567458"/>
          </a:xfrm>
          <a:prstGeom prst="roundRect">
            <a:avLst>
              <a:gd name="adj" fmla="val 422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7537847" y="3877628"/>
            <a:ext cx="5197197" cy="472559"/>
          </a:xfrm>
          <a:prstGeom prst="roundRect">
            <a:avLst>
              <a:gd name="adj" fmla="val 8197"/>
            </a:avLst>
          </a:prstGeom>
          <a:solidFill>
            <a:srgbClr val="D6F5EE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8276" y="3991928"/>
            <a:ext cx="236220" cy="2362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695367" y="4459486"/>
            <a:ext cx="2148245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vs. Zapier &amp; Make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695367" y="4814888"/>
            <a:ext cx="4882158" cy="426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Built for multi-step, logic-heavy enterprise workflows — not just simple triggers.</a:t>
            </a:r>
            <a:endParaRPr lang="en-US" sz="1200" dirty="0"/>
          </a:p>
        </p:txBody>
      </p:sp>
      <p:sp>
        <p:nvSpPr>
          <p:cNvPr id="16" name="Shape 10"/>
          <p:cNvSpPr/>
          <p:nvPr/>
        </p:nvSpPr>
        <p:spPr>
          <a:xfrm>
            <a:off x="7514987" y="5531525"/>
            <a:ext cx="5242917" cy="1567458"/>
          </a:xfrm>
          <a:prstGeom prst="roundRect">
            <a:avLst>
              <a:gd name="adj" fmla="val 422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7" name="Shape 11"/>
          <p:cNvSpPr/>
          <p:nvPr/>
        </p:nvSpPr>
        <p:spPr>
          <a:xfrm>
            <a:off x="7537847" y="5554385"/>
            <a:ext cx="5197197" cy="472559"/>
          </a:xfrm>
          <a:prstGeom prst="roundRect">
            <a:avLst>
              <a:gd name="adj" fmla="val 8197"/>
            </a:avLst>
          </a:prstGeom>
          <a:solidFill>
            <a:srgbClr val="D6F5EE"/>
          </a:solidFill>
          <a:ln/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8276" y="5668685"/>
            <a:ext cx="236220" cy="23622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7695367" y="6136243"/>
            <a:ext cx="2581989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AI-Native Advantage</a:t>
            </a:r>
            <a:endParaRPr lang="en-US" sz="1550" dirty="0"/>
          </a:p>
        </p:txBody>
      </p:sp>
      <p:sp>
        <p:nvSpPr>
          <p:cNvPr id="20" name="Text 13"/>
          <p:cNvSpPr/>
          <p:nvPr/>
        </p:nvSpPr>
        <p:spPr>
          <a:xfrm>
            <a:off x="7695367" y="6491645"/>
            <a:ext cx="4882158" cy="426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Intelligent routing, process discovery, and anomaly detection — embedded, not integrated.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69494" y="1232654"/>
            <a:ext cx="8023384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Traction — The Numbers Speak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1669494" y="2061924"/>
            <a:ext cx="2712125" cy="539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94</a:t>
            </a:r>
            <a:endParaRPr lang="en-US" sz="4250" dirty="0"/>
          </a:p>
        </p:txBody>
      </p:sp>
      <p:sp>
        <p:nvSpPr>
          <p:cNvPr id="4" name="Text 2"/>
          <p:cNvSpPr/>
          <p:nvPr/>
        </p:nvSpPr>
        <p:spPr>
          <a:xfrm>
            <a:off x="1864043" y="2772132"/>
            <a:ext cx="2323028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Active Customers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669494" y="3098483"/>
            <a:ext cx="2712125" cy="45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 from 12 at the start of Q1 — 7.8x growth in 12 months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4529138" y="2061924"/>
            <a:ext cx="2712244" cy="539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$421K</a:t>
            </a:r>
            <a:endParaRPr lang="en-US" sz="4250" dirty="0"/>
          </a:p>
        </p:txBody>
      </p:sp>
      <p:sp>
        <p:nvSpPr>
          <p:cNvPr id="7" name="Text 5"/>
          <p:cNvSpPr/>
          <p:nvPr/>
        </p:nvSpPr>
        <p:spPr>
          <a:xfrm>
            <a:off x="4862513" y="2772132"/>
            <a:ext cx="2045494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ARR Run Rate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529138" y="3098483"/>
            <a:ext cx="2712244" cy="45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Q4 monthly revenue of $187K × 12 — accelerating each quarter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7388900" y="2061924"/>
            <a:ext cx="2712125" cy="539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4.2%</a:t>
            </a:r>
            <a:endParaRPr lang="en-US" sz="4250" dirty="0"/>
          </a:p>
        </p:txBody>
      </p:sp>
      <p:sp>
        <p:nvSpPr>
          <p:cNvPr id="10" name="Text 8"/>
          <p:cNvSpPr/>
          <p:nvPr/>
        </p:nvSpPr>
        <p:spPr>
          <a:xfrm>
            <a:off x="7722156" y="2772132"/>
            <a:ext cx="2045494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Annual Churn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388900" y="3098483"/>
            <a:ext cx="2712125" cy="45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Well below the SaaS mid-market benchmark of ~10–12%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10248543" y="2061924"/>
            <a:ext cx="2712244" cy="539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250"/>
              </a:lnSpc>
              <a:buNone/>
            </a:pPr>
            <a:r>
              <a:rPr lang="en-US" sz="4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67</a:t>
            </a:r>
            <a:endParaRPr lang="en-US" sz="4250" dirty="0"/>
          </a:p>
        </p:txBody>
      </p:sp>
      <p:sp>
        <p:nvSpPr>
          <p:cNvPr id="13" name="Text 11"/>
          <p:cNvSpPr/>
          <p:nvPr/>
        </p:nvSpPr>
        <p:spPr>
          <a:xfrm>
            <a:off x="10581918" y="2772132"/>
            <a:ext cx="2045494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NPS Score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0248543" y="3098483"/>
            <a:ext cx="2712244" cy="45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World-class. Benchmark for B2B SaaS is 31.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1669494" y="3814524"/>
            <a:ext cx="738948" cy="154802"/>
          </a:xfrm>
          <a:prstGeom prst="roundRect">
            <a:avLst>
              <a:gd name="adj" fmla="val 82697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9676" y="3848912"/>
            <a:ext cx="86026" cy="86026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834377" y="3836031"/>
            <a:ext cx="523884" cy="111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333F7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Revenue ($K)</a:t>
            </a:r>
            <a:endParaRPr lang="en-US" sz="700" dirty="0"/>
          </a:p>
        </p:txBody>
      </p:sp>
      <p:sp>
        <p:nvSpPr>
          <p:cNvPr id="18" name="Shape 15"/>
          <p:cNvSpPr/>
          <p:nvPr/>
        </p:nvSpPr>
        <p:spPr>
          <a:xfrm>
            <a:off x="2465793" y="3814524"/>
            <a:ext cx="652698" cy="154802"/>
          </a:xfrm>
          <a:prstGeom prst="roundRect">
            <a:avLst>
              <a:gd name="adj" fmla="val 82697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975" y="3848912"/>
            <a:ext cx="86026" cy="86026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2630676" y="3836031"/>
            <a:ext cx="437634" cy="111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333F7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Customers</a:t>
            </a:r>
            <a:endParaRPr lang="en-US" sz="700" dirty="0"/>
          </a:p>
        </p:txBody>
      </p:sp>
      <p:pic>
        <p:nvPicPr>
          <p:cNvPr id="2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94" y="4041014"/>
            <a:ext cx="5448300" cy="2867526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2091558" y="6093876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42</a:t>
            </a:r>
            <a:endParaRPr lang="en-US" sz="650" dirty="0"/>
          </a:p>
        </p:txBody>
      </p:sp>
      <p:sp>
        <p:nvSpPr>
          <p:cNvPr id="23" name="Text 18"/>
          <p:cNvSpPr/>
          <p:nvPr/>
        </p:nvSpPr>
        <p:spPr>
          <a:xfrm>
            <a:off x="2574781" y="6428087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12</a:t>
            </a:r>
            <a:endParaRPr lang="en-US" sz="650" dirty="0"/>
          </a:p>
        </p:txBody>
      </p:sp>
      <p:sp>
        <p:nvSpPr>
          <p:cNvPr id="24" name="Text 19"/>
          <p:cNvSpPr/>
          <p:nvPr/>
        </p:nvSpPr>
        <p:spPr>
          <a:xfrm>
            <a:off x="3380153" y="5531196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89</a:t>
            </a:r>
            <a:endParaRPr lang="en-US" sz="650" dirty="0"/>
          </a:p>
        </p:txBody>
      </p:sp>
      <p:sp>
        <p:nvSpPr>
          <p:cNvPr id="25" name="Text 20"/>
          <p:cNvSpPr/>
          <p:nvPr/>
        </p:nvSpPr>
        <p:spPr>
          <a:xfrm>
            <a:off x="3863376" y="6225567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31</a:t>
            </a:r>
            <a:endParaRPr lang="en-US" sz="650" dirty="0"/>
          </a:p>
        </p:txBody>
      </p:sp>
      <p:sp>
        <p:nvSpPr>
          <p:cNvPr id="26" name="Text 21"/>
          <p:cNvSpPr/>
          <p:nvPr/>
        </p:nvSpPr>
        <p:spPr>
          <a:xfrm>
            <a:off x="4646177" y="5363589"/>
            <a:ext cx="178437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103</a:t>
            </a:r>
            <a:endParaRPr lang="en-US" sz="650" dirty="0"/>
          </a:p>
        </p:txBody>
      </p:sp>
      <p:sp>
        <p:nvSpPr>
          <p:cNvPr id="27" name="Text 22"/>
          <p:cNvSpPr/>
          <p:nvPr/>
        </p:nvSpPr>
        <p:spPr>
          <a:xfrm>
            <a:off x="5151971" y="5938241"/>
            <a:ext cx="133295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55</a:t>
            </a:r>
            <a:endParaRPr lang="en-US" sz="650" dirty="0"/>
          </a:p>
        </p:txBody>
      </p:sp>
      <p:sp>
        <p:nvSpPr>
          <p:cNvPr id="28" name="Text 23"/>
          <p:cNvSpPr/>
          <p:nvPr/>
        </p:nvSpPr>
        <p:spPr>
          <a:xfrm>
            <a:off x="5934772" y="4357947"/>
            <a:ext cx="178436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187</a:t>
            </a:r>
            <a:endParaRPr lang="en-US" sz="650" dirty="0"/>
          </a:p>
        </p:txBody>
      </p:sp>
      <p:sp>
        <p:nvSpPr>
          <p:cNvPr id="29" name="Text 24"/>
          <p:cNvSpPr/>
          <p:nvPr/>
        </p:nvSpPr>
        <p:spPr>
          <a:xfrm>
            <a:off x="6440565" y="5471336"/>
            <a:ext cx="133296" cy="136208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94</a:t>
            </a:r>
            <a:endParaRPr lang="en-US" sz="650" dirty="0"/>
          </a:p>
        </p:txBody>
      </p:sp>
      <p:sp>
        <p:nvSpPr>
          <p:cNvPr id="30" name="Text 25"/>
          <p:cNvSpPr/>
          <p:nvPr/>
        </p:nvSpPr>
        <p:spPr>
          <a:xfrm>
            <a:off x="7522250" y="3799761"/>
            <a:ext cx="2381250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Growth Trajectory</a:t>
            </a:r>
            <a:endParaRPr lang="en-US" sz="1600" dirty="0"/>
          </a:p>
        </p:txBody>
      </p:sp>
      <p:sp>
        <p:nvSpPr>
          <p:cNvPr id="31" name="Text 26"/>
          <p:cNvSpPr/>
          <p:nvPr/>
        </p:nvSpPr>
        <p:spPr>
          <a:xfrm>
            <a:off x="7522250" y="4173379"/>
            <a:ext cx="5446038" cy="45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Revenue grew </a:t>
            </a:r>
            <a:pPr algn="l" indent="0" marL="0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345% year-over-year</a:t>
            </a:r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with Q4 alone representing 44% of full-year revenue — a clear sign of compounding momentum.</a:t>
            </a:r>
            <a:endParaRPr lang="en-US" sz="1250" dirty="0"/>
          </a:p>
        </p:txBody>
      </p:sp>
      <p:sp>
        <p:nvSpPr>
          <p:cNvPr id="32" name="Text 27"/>
          <p:cNvSpPr/>
          <p:nvPr/>
        </p:nvSpPr>
        <p:spPr>
          <a:xfrm>
            <a:off x="7522250" y="4730115"/>
            <a:ext cx="5446038" cy="450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Customer count grew nearly </a:t>
            </a:r>
            <a:pPr algn="l" indent="0" marL="0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8x</a:t>
            </a:r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with churn at only 4.2%, validating both product-market fit and retention quality.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2098" y="1405533"/>
            <a:ext cx="4229457" cy="528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Business Model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592098" y="2123361"/>
            <a:ext cx="7959804" cy="4700588"/>
          </a:xfrm>
          <a:prstGeom prst="roundRect">
            <a:avLst>
              <a:gd name="adj" fmla="val 151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99718" y="2130981"/>
            <a:ext cx="7944564" cy="1017627"/>
          </a:xfrm>
          <a:prstGeom prst="roundRect">
            <a:avLst>
              <a:gd name="adj" fmla="val 6983"/>
            </a:avLst>
          </a:prstGeom>
          <a:solidFill>
            <a:srgbClr val="D6F5EE"/>
          </a:solidFill>
          <a:ln/>
        </p:spPr>
      </p:sp>
      <p:sp>
        <p:nvSpPr>
          <p:cNvPr id="6" name="Text 3"/>
          <p:cNvSpPr/>
          <p:nvPr/>
        </p:nvSpPr>
        <p:spPr>
          <a:xfrm>
            <a:off x="725805" y="2257068"/>
            <a:ext cx="2470904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Subscription SaaS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25805" y="2596991"/>
            <a:ext cx="7692390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Annual contracts. Tiered by seat count and workflow volume. Predictable, recurring revenue.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599718" y="3148608"/>
            <a:ext cx="7944564" cy="1443157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9" name="Shape 6"/>
          <p:cNvSpPr/>
          <p:nvPr/>
        </p:nvSpPr>
        <p:spPr>
          <a:xfrm>
            <a:off x="599718" y="3148608"/>
            <a:ext cx="7944564" cy="22860"/>
          </a:xfrm>
          <a:prstGeom prst="roundRect">
            <a:avLst>
              <a:gd name="adj" fmla="val 310831"/>
            </a:avLst>
          </a:prstGeom>
          <a:solidFill>
            <a:srgbClr val="BCDBD4"/>
          </a:solidFill>
          <a:ln/>
        </p:spPr>
      </p:sp>
      <p:sp>
        <p:nvSpPr>
          <p:cNvPr id="10" name="Shape 7"/>
          <p:cNvSpPr/>
          <p:nvPr/>
        </p:nvSpPr>
        <p:spPr>
          <a:xfrm>
            <a:off x="4360426" y="2948583"/>
            <a:ext cx="422910" cy="422910"/>
          </a:xfrm>
          <a:prstGeom prst="roundRect">
            <a:avLst>
              <a:gd name="adj" fmla="val 16802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6153" y="3054310"/>
            <a:ext cx="211455" cy="21145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25805" y="3464004"/>
            <a:ext cx="2114669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Pricing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725805" y="3803928"/>
            <a:ext cx="7692390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Starting at $499/mo for 10 seats. Mid-tier at $1,499/mo. Enterprise custom pricing above 500 seats.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599718" y="4591764"/>
            <a:ext cx="7944564" cy="1206937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15" name="Shape 11"/>
          <p:cNvSpPr/>
          <p:nvPr/>
        </p:nvSpPr>
        <p:spPr>
          <a:xfrm>
            <a:off x="599718" y="4591764"/>
            <a:ext cx="7944564" cy="22860"/>
          </a:xfrm>
          <a:prstGeom prst="roundRect">
            <a:avLst>
              <a:gd name="adj" fmla="val 310831"/>
            </a:avLst>
          </a:prstGeom>
          <a:solidFill>
            <a:srgbClr val="BCDBD4"/>
          </a:solidFill>
          <a:ln/>
        </p:spPr>
      </p:sp>
      <p:sp>
        <p:nvSpPr>
          <p:cNvPr id="16" name="Shape 12"/>
          <p:cNvSpPr/>
          <p:nvPr/>
        </p:nvSpPr>
        <p:spPr>
          <a:xfrm>
            <a:off x="4360426" y="4391739"/>
            <a:ext cx="422910" cy="422910"/>
          </a:xfrm>
          <a:prstGeom prst="roundRect">
            <a:avLst>
              <a:gd name="adj" fmla="val 16802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6153" y="4497467"/>
            <a:ext cx="211455" cy="21145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25805" y="4907161"/>
            <a:ext cx="2561630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Expansion Revenue</a:t>
            </a:r>
            <a:endParaRPr lang="en-US" sz="1650" dirty="0"/>
          </a:p>
        </p:txBody>
      </p:sp>
      <p:sp>
        <p:nvSpPr>
          <p:cNvPr id="19" name="Text 14"/>
          <p:cNvSpPr/>
          <p:nvPr/>
        </p:nvSpPr>
        <p:spPr>
          <a:xfrm>
            <a:off x="725805" y="5247084"/>
            <a:ext cx="7692390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Land-and-expand motion — upsell on workflows, integrations, and AI credits as usage scales.</a:t>
            </a:r>
            <a:endParaRPr lang="en-US" sz="1300" dirty="0"/>
          </a:p>
        </p:txBody>
      </p:sp>
      <p:sp>
        <p:nvSpPr>
          <p:cNvPr id="20" name="Shape 15"/>
          <p:cNvSpPr/>
          <p:nvPr/>
        </p:nvSpPr>
        <p:spPr>
          <a:xfrm>
            <a:off x="599718" y="5798701"/>
            <a:ext cx="7944564" cy="1017627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21" name="Shape 16"/>
          <p:cNvSpPr/>
          <p:nvPr/>
        </p:nvSpPr>
        <p:spPr>
          <a:xfrm>
            <a:off x="599718" y="5798701"/>
            <a:ext cx="7944564" cy="22860"/>
          </a:xfrm>
          <a:prstGeom prst="roundRect">
            <a:avLst>
              <a:gd name="adj" fmla="val 310831"/>
            </a:avLst>
          </a:prstGeom>
          <a:solidFill>
            <a:srgbClr val="BCDBD4"/>
          </a:solidFill>
          <a:ln/>
        </p:spPr>
      </p:sp>
      <p:sp>
        <p:nvSpPr>
          <p:cNvPr id="22" name="Shape 17"/>
          <p:cNvSpPr/>
          <p:nvPr/>
        </p:nvSpPr>
        <p:spPr>
          <a:xfrm>
            <a:off x="4360426" y="5598676"/>
            <a:ext cx="422910" cy="422910"/>
          </a:xfrm>
          <a:prstGeom prst="roundRect">
            <a:avLst>
              <a:gd name="adj" fmla="val 16802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pic>
        <p:nvPicPr>
          <p:cNvPr id="2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6153" y="5704403"/>
            <a:ext cx="211455" cy="211455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725805" y="6114098"/>
            <a:ext cx="2114669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CAC &amp; Payback</a:t>
            </a:r>
            <a:endParaRPr lang="en-US" sz="1650" dirty="0"/>
          </a:p>
        </p:txBody>
      </p:sp>
      <p:sp>
        <p:nvSpPr>
          <p:cNvPr id="25" name="Text 19"/>
          <p:cNvSpPr/>
          <p:nvPr/>
        </p:nvSpPr>
        <p:spPr>
          <a:xfrm>
            <a:off x="725805" y="6454021"/>
            <a:ext cx="7692390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Current blended CAC ~$1,200. Payback period under 6 months. LTV:CAC trending toward 5:1.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474" y="611029"/>
            <a:ext cx="8204597" cy="667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The Team Behind Nexara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7474" y="1680686"/>
            <a:ext cx="13135451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founding team with deep roots in enterprise software, AI, and go-to-market execution.</a:t>
            </a:r>
            <a:endParaRPr lang="en-US" sz="16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474" y="2238613"/>
            <a:ext cx="1795224" cy="179522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7474" y="4285178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Alex Morgan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47474" y="4739402"/>
            <a:ext cx="3095268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CEO &amp; Co-Founder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7474" y="5191720"/>
            <a:ext cx="3095268" cy="1326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Former VP of Product at a $500M SaaS company. 10+ years in workflow and enterprise automation.</a:t>
            </a:r>
            <a:endParaRPr lang="en-US" sz="16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083" y="2238613"/>
            <a:ext cx="1795224" cy="179522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094083" y="4285178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Priya Nair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4094083" y="4739402"/>
            <a:ext cx="3095387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CTO &amp; Co-Founder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4094083" y="5191720"/>
            <a:ext cx="3095387" cy="1326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Ex-Google AI engineer. Built large-scale process automation infrastructure serving 50M+ users.</a:t>
            </a:r>
            <a:endParaRPr lang="en-US" sz="16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1" y="2238613"/>
            <a:ext cx="1795224" cy="179522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440811" y="4285178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Jordan Lee</a:t>
            </a:r>
            <a:endParaRPr lang="en-US" sz="2100" dirty="0"/>
          </a:p>
        </p:txBody>
      </p:sp>
      <p:sp>
        <p:nvSpPr>
          <p:cNvPr id="14" name="Text 9"/>
          <p:cNvSpPr/>
          <p:nvPr/>
        </p:nvSpPr>
        <p:spPr>
          <a:xfrm>
            <a:off x="7440811" y="4739402"/>
            <a:ext cx="3095387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VP of Sales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7440811" y="5191720"/>
            <a:ext cx="3095387" cy="1326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Scaled two B2B SaaS companies from $0 to $10M ARR. Deep mid-market enterprise rolodex.</a:t>
            </a:r>
            <a:endParaRPr lang="en-US" sz="16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539" y="2238613"/>
            <a:ext cx="1795224" cy="179522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787539" y="4285178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Sara Chen</a:t>
            </a:r>
            <a:endParaRPr lang="en-US" sz="2100" dirty="0"/>
          </a:p>
        </p:txBody>
      </p:sp>
      <p:sp>
        <p:nvSpPr>
          <p:cNvPr id="18" name="Text 12"/>
          <p:cNvSpPr/>
          <p:nvPr/>
        </p:nvSpPr>
        <p:spPr>
          <a:xfrm>
            <a:off x="10787539" y="4739402"/>
            <a:ext cx="3095387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Head of Finance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10787539" y="5191720"/>
            <a:ext cx="3095387" cy="1326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Former investment banker and SaaS CFO. Managed capital raises totaling $40M+ across two exits.</a:t>
            </a:r>
            <a:endParaRPr lang="en-US" sz="1650" dirty="0"/>
          </a:p>
        </p:txBody>
      </p:sp>
      <p:sp>
        <p:nvSpPr>
          <p:cNvPr id="20" name="Shape 14"/>
          <p:cNvSpPr/>
          <p:nvPr/>
        </p:nvSpPr>
        <p:spPr>
          <a:xfrm>
            <a:off x="747474" y="6744772"/>
            <a:ext cx="13135451" cy="873800"/>
          </a:xfrm>
          <a:prstGeom prst="roundRect">
            <a:avLst>
              <a:gd name="adj" fmla="val 10266"/>
            </a:avLst>
          </a:prstGeom>
          <a:solidFill>
            <a:srgbClr val="C1F1E5"/>
          </a:solidFill>
          <a:ln/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53" y="7068622"/>
            <a:ext cx="266938" cy="213479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441371" y="6999208"/>
            <a:ext cx="12228076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Advisors include former executives from Salesforce, ServiceNow, and Workato.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925" y="1702951"/>
            <a:ext cx="6217801" cy="48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The Ask: $5M Seed Round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542925" y="2452926"/>
            <a:ext cx="1939290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Use of Funds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542925" y="2814637"/>
            <a:ext cx="3839885" cy="1091922"/>
          </a:xfrm>
          <a:prstGeom prst="roundRect">
            <a:avLst>
              <a:gd name="adj" fmla="val 59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05683" y="2977396"/>
            <a:ext cx="2431852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40% — Product &amp; AI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05683" y="3325892"/>
            <a:ext cx="3514368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Expand AI capabilities, integrations, and enterprise feature depth.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542925" y="4012644"/>
            <a:ext cx="3839885" cy="1091922"/>
          </a:xfrm>
          <a:prstGeom prst="roundRect">
            <a:avLst>
              <a:gd name="adj" fmla="val 59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05683" y="4175403"/>
            <a:ext cx="3112413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35% — Sales &amp; Marketing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05683" y="4523899"/>
            <a:ext cx="3514368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Build outbound motion, hire 4 AEs, and invest in demand generation.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542925" y="5210651"/>
            <a:ext cx="3839885" cy="1091922"/>
          </a:xfrm>
          <a:prstGeom prst="roundRect">
            <a:avLst>
              <a:gd name="adj" fmla="val 59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05683" y="5373410"/>
            <a:ext cx="2278023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25% — Operations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05683" y="5721906"/>
            <a:ext cx="3514368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Infrastructure, customer success, and 18-month runway buffer.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4768810" y="2452926"/>
            <a:ext cx="3754874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Milestones This Round Unlocks</a:t>
            </a:r>
            <a:endParaRPr lang="en-US" sz="150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6913" y="2822317"/>
            <a:ext cx="232648" cy="23264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5272921" y="2814637"/>
            <a:ext cx="333577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Reach </a:t>
            </a:r>
            <a:pPr algn="l" indent="0" marL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$2M ARR</a:t>
            </a:r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within 18 months of close</a:t>
            </a:r>
            <a:endParaRPr lang="en-US" sz="120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6913" y="3507522"/>
            <a:ext cx="232648" cy="23264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5272921" y="3499842"/>
            <a:ext cx="333577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Grow customer base to </a:t>
            </a:r>
            <a:pPr algn="l" indent="0" marL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300+ accounts</a:t>
            </a:r>
            <a:endParaRPr lang="en-US" sz="1200" dirty="0"/>
          </a:p>
        </p:txBody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6913" y="4192726"/>
            <a:ext cx="232648" cy="23264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5272921" y="4185047"/>
            <a:ext cx="3335774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Launch </a:t>
            </a:r>
            <a:pPr algn="l" indent="0" marL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enterprise tier</a:t>
            </a:r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with SSO, audit logs, and SLA guarantees</a:t>
            </a:r>
            <a:endParaRPr lang="en-US" sz="120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26913" y="4877931"/>
            <a:ext cx="232648" cy="23264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272921" y="4870252"/>
            <a:ext cx="333577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Position for </a:t>
            </a:r>
            <a:pPr algn="l" indent="0" marL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Series A</a:t>
            </a:r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at $4–6M ARR in 2026</a:t>
            </a:r>
            <a:endParaRPr lang="en-US" sz="1200" dirty="0"/>
          </a:p>
        </p:txBody>
      </p:sp>
      <p:sp>
        <p:nvSpPr>
          <p:cNvPr id="23" name="Shape 16"/>
          <p:cNvSpPr/>
          <p:nvPr/>
        </p:nvSpPr>
        <p:spPr>
          <a:xfrm>
            <a:off x="4768810" y="5462588"/>
            <a:ext cx="3839885" cy="944642"/>
          </a:xfrm>
          <a:prstGeom prst="roundRect">
            <a:avLst>
              <a:gd name="adj" fmla="val 6898"/>
            </a:avLst>
          </a:prstGeom>
          <a:solidFill>
            <a:srgbClr val="C1F1E5"/>
          </a:solidFill>
          <a:ln/>
        </p:spPr>
      </p:sp>
      <p:pic>
        <p:nvPicPr>
          <p:cNvPr id="24" name="Image 5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3949" y="5680591"/>
            <a:ext cx="193834" cy="155138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5272921" y="5607368"/>
            <a:ext cx="3180636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Let's build the automation layer for the mid-market together.</a:t>
            </a:r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Contact: invest@nexara.io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2026-03-31T15:48:00Z</dcterms:created>
  <dcterms:modified xsi:type="dcterms:W3CDTF">2026-03-31T15:48:00Z</dcterms:modified>
</cp:coreProperties>
</file>