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914400" y="338630"/>
            <a:ext cx="7315200" cy="4466239"/>
          </a:xfrm>
          <a:prstGeom prst="rect">
            <a:avLst/>
          </a:prstGeom>
          <a:solidFill>
            <a:srgbClr val="010825">
              <a:alpha val="8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1343025" y="774399"/>
            <a:ext cx="6457950" cy="72866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5400"/>
              </a:lnSpc>
              <a:buNone/>
            </a:pPr>
            <a:r>
              <a:rPr lang="en-US" sz="4145" b="1" spc="3" kern="0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</a:t>
            </a:r>
            <a:endParaRPr lang="en-US" sz="4145" dirty="0"/>
          </a:p>
        </p:txBody>
      </p:sp>
      <p:sp>
        <p:nvSpPr>
          <p:cNvPr id="5" name="Text 2"/>
          <p:cNvSpPr/>
          <p:nvPr/>
        </p:nvSpPr>
        <p:spPr>
          <a:xfrm>
            <a:off x="1343025" y="1574499"/>
            <a:ext cx="6457950" cy="2178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269" spc="2" kern="0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AUTOMATE SMARTER. SCALE FASTER.</a:t>
            </a:r>
            <a:endParaRPr lang="en-US" sz="1269" dirty="0"/>
          </a:p>
        </p:txBody>
      </p:sp>
      <p:sp>
        <p:nvSpPr>
          <p:cNvPr id="6" name="Text 3"/>
          <p:cNvSpPr/>
          <p:nvPr/>
        </p:nvSpPr>
        <p:spPr>
          <a:xfrm>
            <a:off x="1343025" y="2392459"/>
            <a:ext cx="6457950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AI-Powered Workflow Automation</a:t>
            </a:r>
            <a:r>
              <a:rPr lang="en-US" sz="2436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2436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for the Mid-Market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1714500" y="3358260"/>
            <a:ext cx="5715000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700"/>
              </a:lnSpc>
              <a:buNone/>
            </a:pPr>
            <a:r>
              <a:rPr lang="en-US" sz="1050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Intelligent automation that deploys in days, not months — built for companies that can't afford to wait.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3237905" y="4222654"/>
            <a:ext cx="173950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SERIES SEED INVESTOR PITCH</a:t>
            </a:r>
            <a:endParaRPr lang="en-US" sz="784" dirty="0"/>
          </a:p>
        </p:txBody>
      </p:sp>
      <p:sp>
        <p:nvSpPr>
          <p:cNvPr id="9" name="Text 6"/>
          <p:cNvSpPr/>
          <p:nvPr/>
        </p:nvSpPr>
        <p:spPr>
          <a:xfrm>
            <a:off x="5263158" y="4222654"/>
            <a:ext cx="46434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•</a:t>
            </a:r>
            <a:endParaRPr lang="en-US" sz="784" dirty="0"/>
          </a:p>
        </p:txBody>
      </p:sp>
      <p:sp>
        <p:nvSpPr>
          <p:cNvPr id="10" name="Text 7"/>
          <p:cNvSpPr/>
          <p:nvPr/>
        </p:nvSpPr>
        <p:spPr>
          <a:xfrm>
            <a:off x="5595342" y="4222654"/>
            <a:ext cx="310753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2026</a:t>
            </a:r>
            <a:endParaRPr lang="en-US" sz="78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Mid-Market Companies Are Stuck Between Tools That Are Too Simple or Too Complex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428625" y="1802011"/>
            <a:ext cx="3088472" cy="846534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472F9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71500" y="1952030"/>
            <a:ext cx="2802722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 PLATFORMS</a:t>
            </a:r>
            <a:endParaRPr lang="en-US" sz="987" dirty="0"/>
          </a:p>
        </p:txBody>
      </p:sp>
      <p:sp>
        <p:nvSpPr>
          <p:cNvPr id="8" name="Text 5"/>
          <p:cNvSpPr/>
          <p:nvPr/>
        </p:nvSpPr>
        <p:spPr>
          <a:xfrm>
            <a:off x="571500" y="2205633"/>
            <a:ext cx="2802722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UiPath, Automation Anywhere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Too expensive, 6-18mo deployment</a:t>
            </a:r>
            <a:endParaRPr lang="en-US" sz="834" dirty="0"/>
          </a:p>
        </p:txBody>
      </p:sp>
      <p:sp>
        <p:nvSpPr>
          <p:cNvPr id="9" name="Shape 6"/>
          <p:cNvSpPr/>
          <p:nvPr/>
        </p:nvSpPr>
        <p:spPr>
          <a:xfrm>
            <a:off x="428625" y="2784277"/>
            <a:ext cx="3088472" cy="846534"/>
          </a:xfrm>
          <a:prstGeom prst="rect">
            <a:avLst/>
          </a:prstGeom>
          <a:solidFill>
            <a:srgbClr val="715CF7">
              <a:alpha val="10000"/>
            </a:srgbClr>
          </a:solidFill>
          <a:ln w="9144">
            <a:solidFill>
              <a:srgbClr val="715CF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71500" y="2934295"/>
            <a:ext cx="2802722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MID-MARKET GAP</a:t>
            </a:r>
            <a:endParaRPr lang="en-US" sz="987" dirty="0"/>
          </a:p>
        </p:txBody>
      </p:sp>
      <p:sp>
        <p:nvSpPr>
          <p:cNvPr id="11" name="Text 8"/>
          <p:cNvSpPr/>
          <p:nvPr/>
        </p:nvSpPr>
        <p:spPr>
          <a:xfrm>
            <a:off x="571500" y="3187898"/>
            <a:ext cx="2802722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100-1,000 employees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Millions of underserved businesses</a:t>
            </a:r>
            <a:endParaRPr lang="en-US" sz="834" dirty="0"/>
          </a:p>
        </p:txBody>
      </p:sp>
      <p:sp>
        <p:nvSpPr>
          <p:cNvPr id="12" name="Shape 9"/>
          <p:cNvSpPr/>
          <p:nvPr/>
        </p:nvSpPr>
        <p:spPr>
          <a:xfrm>
            <a:off x="428625" y="3766542"/>
            <a:ext cx="3088472" cy="846534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472F9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71500" y="3916561"/>
            <a:ext cx="2802722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SMB NO-CODE TOOLS</a:t>
            </a:r>
            <a:endParaRPr lang="en-US" sz="987" dirty="0"/>
          </a:p>
        </p:txBody>
      </p:sp>
      <p:sp>
        <p:nvSpPr>
          <p:cNvPr id="14" name="Text 11"/>
          <p:cNvSpPr/>
          <p:nvPr/>
        </p:nvSpPr>
        <p:spPr>
          <a:xfrm>
            <a:off x="571500" y="4170164"/>
            <a:ext cx="2802722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Zapier, Make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Lack depth, break under volume</a:t>
            </a:r>
            <a:endParaRPr lang="en-US" sz="834" dirty="0"/>
          </a:p>
        </p:txBody>
      </p:sp>
      <p:sp>
        <p:nvSpPr>
          <p:cNvPr id="15" name="Text 12"/>
          <p:cNvSpPr/>
          <p:nvPr/>
        </p:nvSpPr>
        <p:spPr>
          <a:xfrm>
            <a:off x="4095741" y="1360884"/>
            <a:ext cx="214313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01</a:t>
            </a:r>
            <a:endParaRPr lang="en-US" sz="1193" dirty="0"/>
          </a:p>
        </p:txBody>
      </p:sp>
      <p:sp>
        <p:nvSpPr>
          <p:cNvPr id="16" name="Text 13"/>
          <p:cNvSpPr/>
          <p:nvPr/>
        </p:nvSpPr>
        <p:spPr>
          <a:xfrm>
            <a:off x="4452928" y="1360884"/>
            <a:ext cx="4262419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 platforms are prohibitively expensive and slow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—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implementations take 6–18 months and require dedicated IT teams,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pricing out the mid-market entirely.</a:t>
            </a:r>
            <a:endParaRPr lang="en-US" sz="885" dirty="0"/>
          </a:p>
        </p:txBody>
      </p:sp>
      <p:sp>
        <p:nvSpPr>
          <p:cNvPr id="17" name="Text 14"/>
          <p:cNvSpPr/>
          <p:nvPr/>
        </p:nvSpPr>
        <p:spPr>
          <a:xfrm>
            <a:off x="4095741" y="2118122"/>
            <a:ext cx="214313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02</a:t>
            </a:r>
            <a:endParaRPr lang="en-US" sz="1193" dirty="0"/>
          </a:p>
        </p:txBody>
      </p:sp>
      <p:sp>
        <p:nvSpPr>
          <p:cNvPr id="18" name="Text 15"/>
          <p:cNvSpPr/>
          <p:nvPr/>
        </p:nvSpPr>
        <p:spPr>
          <a:xfrm>
            <a:off x="4452928" y="2118122"/>
            <a:ext cx="4262419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SMB no-code tools lack depth and reliability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— they break under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volume, lack AI intelligence, and can't handle complex multi-step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workflows.</a:t>
            </a:r>
            <a:endParaRPr lang="en-US" sz="885" dirty="0"/>
          </a:p>
        </p:txBody>
      </p:sp>
      <p:sp>
        <p:nvSpPr>
          <p:cNvPr id="19" name="Text 16"/>
          <p:cNvSpPr/>
          <p:nvPr/>
        </p:nvSpPr>
        <p:spPr>
          <a:xfrm>
            <a:off x="4095741" y="2875359"/>
            <a:ext cx="214313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03</a:t>
            </a:r>
            <a:endParaRPr lang="en-US" sz="1193" dirty="0"/>
          </a:p>
        </p:txBody>
      </p:sp>
      <p:sp>
        <p:nvSpPr>
          <p:cNvPr id="20" name="Text 17"/>
          <p:cNvSpPr/>
          <p:nvPr/>
        </p:nvSpPr>
        <p:spPr>
          <a:xfrm>
            <a:off x="4452928" y="2875359"/>
            <a:ext cx="4262419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result: a $23.77B market with a massive underserved middle.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Millions of businesses process thousands of workflows manually,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inefficiently, and at scale.</a:t>
            </a:r>
            <a:endParaRPr lang="en-US" sz="885" dirty="0"/>
          </a:p>
        </p:txBody>
      </p:sp>
      <p:sp>
        <p:nvSpPr>
          <p:cNvPr id="21" name="Text 18"/>
          <p:cNvSpPr/>
          <p:nvPr/>
        </p:nvSpPr>
        <p:spPr>
          <a:xfrm>
            <a:off x="4095741" y="3632597"/>
            <a:ext cx="214313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04</a:t>
            </a:r>
            <a:endParaRPr lang="en-US" sz="1193" dirty="0"/>
          </a:p>
        </p:txBody>
      </p:sp>
      <p:sp>
        <p:nvSpPr>
          <p:cNvPr id="22" name="Text 19"/>
          <p:cNvSpPr/>
          <p:nvPr/>
        </p:nvSpPr>
        <p:spPr>
          <a:xfrm>
            <a:off x="4452928" y="3632597"/>
            <a:ext cx="4262419" cy="38576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5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cost of inaction is compounding: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manual processes consume </a:t>
            </a: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20–30% of employee time, create bottlenecks, and slow growth.</a:t>
            </a:r>
            <a:endParaRPr lang="en-US" sz="885" dirty="0"/>
          </a:p>
        </p:txBody>
      </p:sp>
      <p:sp>
        <p:nvSpPr>
          <p:cNvPr id="23" name="Shape 20"/>
          <p:cNvSpPr/>
          <p:nvPr/>
        </p:nvSpPr>
        <p:spPr>
          <a:xfrm>
            <a:off x="4095741" y="4268391"/>
            <a:ext cx="4619606" cy="800100"/>
          </a:xfrm>
          <a:prstGeom prst="rect">
            <a:avLst/>
          </a:prstGeom>
          <a:solidFill>
            <a:srgbClr val="715CF7">
              <a:alpha val="5000"/>
            </a:srgbClr>
          </a:solidFill>
          <a:ln/>
        </p:spPr>
      </p:sp>
      <p:sp>
        <p:nvSpPr>
          <p:cNvPr id="24" name="Shape 21"/>
          <p:cNvSpPr/>
          <p:nvPr/>
        </p:nvSpPr>
        <p:spPr>
          <a:xfrm>
            <a:off x="4095741" y="4268391"/>
            <a:ext cx="28575" cy="800100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25" name="Text 22"/>
          <p:cNvSpPr/>
          <p:nvPr/>
        </p:nvSpPr>
        <p:spPr>
          <a:xfrm>
            <a:off x="4095741" y="4268391"/>
            <a:ext cx="4619606" cy="800100"/>
          </a:xfrm>
          <a:prstGeom prst="rect">
            <a:avLst/>
          </a:prstGeom>
          <a:noFill/>
          <a:ln/>
        </p:spPr>
        <p:txBody>
          <a:bodyPr wrap="square" lIns="170053" tIns="170053" rIns="170053" bIns="170053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Strategic Tailwind: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90% of large enterprises have listed hyperautomation as a 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strategic priority in 2024–2025 (ShareFile / GM Insights) — yet mid-market 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adoption lags due to lack of accessible solutions.</a:t>
            </a:r>
            <a:endParaRPr lang="en-US" sz="83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Closes the Automation Gap — AI-Native, Fast to Deploy, Built for Scale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428625" y="1398389"/>
            <a:ext cx="3707606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 AT THE CORE, NOT BOLTED ON</a:t>
            </a:r>
            <a:endParaRPr lang="en-US" sz="987" dirty="0"/>
          </a:p>
        </p:txBody>
      </p:sp>
      <p:sp>
        <p:nvSpPr>
          <p:cNvPr id="7" name="Text 4"/>
          <p:cNvSpPr/>
          <p:nvPr/>
        </p:nvSpPr>
        <p:spPr>
          <a:xfrm>
            <a:off x="428625" y="1651992"/>
            <a:ext cx="3707606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Built from the ground up with </a:t>
            </a: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large language model intelligence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—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enabling natural language workflow creation, intelligent exception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handling, and adaptive process learning.</a:t>
            </a:r>
            <a:endParaRPr lang="en-US" sz="834" dirty="0"/>
          </a:p>
        </p:txBody>
      </p:sp>
      <p:sp>
        <p:nvSpPr>
          <p:cNvPr id="8" name="Text 5"/>
          <p:cNvSpPr/>
          <p:nvPr/>
        </p:nvSpPr>
        <p:spPr>
          <a:xfrm>
            <a:off x="5000625" y="1398389"/>
            <a:ext cx="3714750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DEPLOY IN DAYS, PRICED FOR REALITY</a:t>
            </a:r>
            <a:endParaRPr lang="en-US" sz="987" dirty="0"/>
          </a:p>
        </p:txBody>
      </p:sp>
      <p:sp>
        <p:nvSpPr>
          <p:cNvPr id="9" name="Text 6"/>
          <p:cNvSpPr/>
          <p:nvPr/>
        </p:nvSpPr>
        <p:spPr>
          <a:xfrm>
            <a:off x="5000625" y="1651992"/>
            <a:ext cx="371475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Customers go live in </a:t>
            </a: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under 2 weeks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with subscription tiers starting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at accessible price points. No six-figure implementation fees, no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dedicated IT team required. Outcome-focused from day one.</a:t>
            </a:r>
            <a:endParaRPr lang="en-US" sz="834" dirty="0"/>
          </a:p>
        </p:txBody>
      </p:sp>
      <p:sp>
        <p:nvSpPr>
          <p:cNvPr id="10" name="Shape 7"/>
          <p:cNvSpPr/>
          <p:nvPr/>
        </p:nvSpPr>
        <p:spPr>
          <a:xfrm>
            <a:off x="428625" y="2857500"/>
            <a:ext cx="428625" cy="428625"/>
          </a:xfrm>
          <a:prstGeom prst="rect">
            <a:avLst/>
          </a:prstGeom>
          <a:solidFill>
            <a:srgbClr val="2C21FF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497" y="2986088"/>
            <a:ext cx="192881" cy="17145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28625" y="3429000"/>
            <a:ext cx="987623" cy="2178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Flow</a:t>
            </a:r>
            <a:endParaRPr lang="en-US" sz="1193" dirty="0"/>
          </a:p>
        </p:txBody>
      </p:sp>
      <p:sp>
        <p:nvSpPr>
          <p:cNvPr id="13" name="Text 9"/>
          <p:cNvSpPr/>
          <p:nvPr/>
        </p:nvSpPr>
        <p:spPr>
          <a:xfrm>
            <a:off x="428625" y="3754041"/>
            <a:ext cx="2183588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Visual drag-and-drop workflow builder with AI suggestions. Empowers operations teams to design complex multi-step processes without writing code.</a:t>
            </a:r>
            <a:endParaRPr lang="en-US" sz="834" dirty="0"/>
          </a:p>
        </p:txBody>
      </p:sp>
      <p:sp>
        <p:nvSpPr>
          <p:cNvPr id="14" name="Shape 10"/>
          <p:cNvSpPr/>
          <p:nvPr/>
        </p:nvSpPr>
        <p:spPr>
          <a:xfrm>
            <a:off x="3476606" y="2857500"/>
            <a:ext cx="428625" cy="428625"/>
          </a:xfrm>
          <a:prstGeom prst="rect">
            <a:avLst/>
          </a:prstGeom>
          <a:solidFill>
            <a:srgbClr val="2C21FF"/>
          </a:solidFill>
          <a:ln/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5194" y="2986088"/>
            <a:ext cx="171450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3476606" y="3429000"/>
            <a:ext cx="1576983" cy="2178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Intelligence</a:t>
            </a:r>
            <a:endParaRPr lang="en-US" sz="1193" dirty="0"/>
          </a:p>
        </p:txBody>
      </p:sp>
      <p:sp>
        <p:nvSpPr>
          <p:cNvPr id="17" name="Text 12"/>
          <p:cNvSpPr/>
          <p:nvPr/>
        </p:nvSpPr>
        <p:spPr>
          <a:xfrm>
            <a:off x="3476606" y="3754041"/>
            <a:ext cx="2183616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AI-powered anomaly detection, process optimization, and predictive routing. Learns from exceptions to continuously improve workflow efficiency.</a:t>
            </a:r>
            <a:endParaRPr lang="en-US" sz="834" dirty="0"/>
          </a:p>
        </p:txBody>
      </p:sp>
      <p:sp>
        <p:nvSpPr>
          <p:cNvPr id="18" name="Shape 13"/>
          <p:cNvSpPr/>
          <p:nvPr/>
        </p:nvSpPr>
        <p:spPr>
          <a:xfrm>
            <a:off x="6524616" y="2857500"/>
            <a:ext cx="428625" cy="428625"/>
          </a:xfrm>
          <a:prstGeom prst="rect">
            <a:avLst/>
          </a:prstGeom>
          <a:solidFill>
            <a:srgbClr val="2C21FF"/>
          </a:solidFill>
          <a:ln/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4634" y="2986088"/>
            <a:ext cx="128588" cy="17145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6524616" y="3429000"/>
            <a:ext cx="1318022" cy="2178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Connect</a:t>
            </a:r>
            <a:endParaRPr lang="en-US" sz="1193" dirty="0"/>
          </a:p>
        </p:txBody>
      </p:sp>
      <p:sp>
        <p:nvSpPr>
          <p:cNvPr id="21" name="Text 15"/>
          <p:cNvSpPr/>
          <p:nvPr/>
        </p:nvSpPr>
        <p:spPr>
          <a:xfrm>
            <a:off x="6524616" y="3754041"/>
            <a:ext cx="2190731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200+ native integrations with enterprise and mid-market SaaS tools (Salesforce, HubSpot, NetSuite, Slack). Seamless data flow across your entire stack.</a:t>
            </a:r>
            <a:endParaRPr lang="en-US" sz="83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Targets a $40.77B Workflow Automation Market Growing at 9.41% CAGR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428625" y="1285875"/>
            <a:ext cx="2163356" cy="1680567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71500" y="1428750"/>
            <a:ext cx="1877606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CORE: WORKFLOW AUTOMATION</a:t>
            </a:r>
            <a:endParaRPr lang="en-US" sz="784" dirty="0"/>
          </a:p>
        </p:txBody>
      </p:sp>
      <p:sp>
        <p:nvSpPr>
          <p:cNvPr id="8" name="Text 5"/>
          <p:cNvSpPr/>
          <p:nvPr/>
        </p:nvSpPr>
        <p:spPr>
          <a:xfrm>
            <a:off x="571500" y="1646634"/>
            <a:ext cx="1877606" cy="4375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$40.77B</a:t>
            </a:r>
            <a:endParaRPr lang="en-US" sz="2436" dirty="0"/>
          </a:p>
        </p:txBody>
      </p:sp>
      <p:sp>
        <p:nvSpPr>
          <p:cNvPr id="9" name="Text 6"/>
          <p:cNvSpPr/>
          <p:nvPr/>
        </p:nvSpPr>
        <p:spPr>
          <a:xfrm>
            <a:off x="571500" y="2119908"/>
            <a:ext cx="1877606" cy="2536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Projected by 2031 (from $23.77B in 2025)</a:t>
            </a:r>
            <a:endParaRPr lang="en-US" sz="727" dirty="0"/>
          </a:p>
        </p:txBody>
      </p:sp>
      <p:sp>
        <p:nvSpPr>
          <p:cNvPr id="10" name="Text 7"/>
          <p:cNvSpPr/>
          <p:nvPr/>
        </p:nvSpPr>
        <p:spPr>
          <a:xfrm>
            <a:off x="571500" y="2480667"/>
            <a:ext cx="1877606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9.41% CAGR</a:t>
            </a:r>
            <a:endParaRPr lang="en-US" sz="987" dirty="0"/>
          </a:p>
        </p:txBody>
      </p:sp>
      <p:sp>
        <p:nvSpPr>
          <p:cNvPr id="11" name="Shape 8"/>
          <p:cNvSpPr/>
          <p:nvPr/>
        </p:nvSpPr>
        <p:spPr>
          <a:xfrm>
            <a:off x="2734856" y="1285875"/>
            <a:ext cx="2163356" cy="1680567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2877731" y="1428750"/>
            <a:ext cx="1877606" cy="29289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ADJACENT: INTELLIGENT PROCESS AUTO.</a:t>
            </a:r>
            <a:endParaRPr lang="en-US" sz="784" dirty="0"/>
          </a:p>
        </p:txBody>
      </p:sp>
      <p:sp>
        <p:nvSpPr>
          <p:cNvPr id="13" name="Text 10"/>
          <p:cNvSpPr/>
          <p:nvPr/>
        </p:nvSpPr>
        <p:spPr>
          <a:xfrm>
            <a:off x="2877731" y="1793081"/>
            <a:ext cx="1877606" cy="4375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$44.74B</a:t>
            </a:r>
            <a:endParaRPr lang="en-US" sz="2436" dirty="0"/>
          </a:p>
        </p:txBody>
      </p:sp>
      <p:sp>
        <p:nvSpPr>
          <p:cNvPr id="14" name="Text 11"/>
          <p:cNvSpPr/>
          <p:nvPr/>
        </p:nvSpPr>
        <p:spPr>
          <a:xfrm>
            <a:off x="2877731" y="2266355"/>
            <a:ext cx="1877606" cy="2536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Projected by 2030 (from $14.55B in 2024)</a:t>
            </a:r>
            <a:endParaRPr lang="en-US" sz="727" dirty="0"/>
          </a:p>
        </p:txBody>
      </p:sp>
      <p:sp>
        <p:nvSpPr>
          <p:cNvPr id="15" name="Text 12"/>
          <p:cNvSpPr/>
          <p:nvPr/>
        </p:nvSpPr>
        <p:spPr>
          <a:xfrm>
            <a:off x="2877731" y="2627114"/>
            <a:ext cx="1877606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22.6% CAGR</a:t>
            </a:r>
            <a:endParaRPr lang="en-US" sz="987" dirty="0"/>
          </a:p>
        </p:txBody>
      </p:sp>
      <p:sp>
        <p:nvSpPr>
          <p:cNvPr id="16" name="Shape 13"/>
          <p:cNvSpPr/>
          <p:nvPr/>
        </p:nvSpPr>
        <p:spPr>
          <a:xfrm>
            <a:off x="428625" y="3166467"/>
            <a:ext cx="4469588" cy="1571625"/>
          </a:xfrm>
          <a:prstGeom prst="rect">
            <a:avLst/>
          </a:prstGeom>
          <a:solidFill>
            <a:srgbClr val="010825">
              <a:alpha val="3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" y="3273623"/>
            <a:ext cx="4239816" cy="1343025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934056" y="1291233"/>
            <a:ext cx="2781291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Strategic Tailwind</a:t>
            </a:r>
            <a:endParaRPr lang="en-US" sz="987" dirty="0"/>
          </a:p>
        </p:txBody>
      </p:sp>
      <p:sp>
        <p:nvSpPr>
          <p:cNvPr id="19" name="Text 15"/>
          <p:cNvSpPr/>
          <p:nvPr/>
        </p:nvSpPr>
        <p:spPr>
          <a:xfrm>
            <a:off x="5934056" y="1544836"/>
            <a:ext cx="278129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90% of large enterprises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have listed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hyperautomation as a strategic priority in 2024–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2025. This demand is cascading down to mid-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market buyers who need accessible solutions.</a:t>
            </a:r>
            <a:endParaRPr lang="en-US" sz="784" dirty="0"/>
          </a:p>
        </p:txBody>
      </p:sp>
      <p:sp>
        <p:nvSpPr>
          <p:cNvPr id="20" name="Text 16"/>
          <p:cNvSpPr/>
          <p:nvPr/>
        </p:nvSpPr>
        <p:spPr>
          <a:xfrm>
            <a:off x="5934056" y="2516386"/>
            <a:ext cx="2781291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Nexara's Addressable Slice</a:t>
            </a:r>
            <a:endParaRPr lang="en-US" sz="987" dirty="0"/>
          </a:p>
        </p:txBody>
      </p:sp>
      <p:sp>
        <p:nvSpPr>
          <p:cNvPr id="21" name="Text 17"/>
          <p:cNvSpPr/>
          <p:nvPr/>
        </p:nvSpPr>
        <p:spPr>
          <a:xfrm>
            <a:off x="5934056" y="2769989"/>
            <a:ext cx="2781291" cy="8572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</a:t>
            </a: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mid-market segment (100–1,000 employees)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represents a significant and structurally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underserved portion of this total market —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companies with real automation needs but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without enterprise budgets.</a:t>
            </a:r>
            <a:endParaRPr lang="en-US" sz="834" dirty="0"/>
          </a:p>
        </p:txBody>
      </p:sp>
      <p:sp>
        <p:nvSpPr>
          <p:cNvPr id="22" name="Text 18"/>
          <p:cNvSpPr/>
          <p:nvPr/>
        </p:nvSpPr>
        <p:spPr>
          <a:xfrm>
            <a:off x="5934056" y="3912989"/>
            <a:ext cx="2781291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Timing Advantage</a:t>
            </a:r>
            <a:endParaRPr lang="en-US" sz="987" dirty="0"/>
          </a:p>
        </p:txBody>
      </p:sp>
      <p:sp>
        <p:nvSpPr>
          <p:cNvPr id="23" name="Text 19"/>
          <p:cNvSpPr/>
          <p:nvPr/>
        </p:nvSpPr>
        <p:spPr>
          <a:xfrm>
            <a:off x="5934056" y="4166592"/>
            <a:ext cx="278129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AI-native platforms are displacing legacy RPA tools.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The window to capture mid-market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customers before incumbents re-price downward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is now.</a:t>
            </a:r>
            <a:endParaRPr lang="en-US" sz="78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Is the Only AI-Native Platform Built Specifically for Mid-Market Scale and Speed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432197" y="1135856"/>
            <a:ext cx="1772124" cy="300038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32197" y="1135856"/>
            <a:ext cx="1772124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CAPABILITY</a:t>
            </a:r>
            <a:endParaRPr lang="en-US" sz="784" dirty="0"/>
          </a:p>
        </p:txBody>
      </p:sp>
      <p:sp>
        <p:nvSpPr>
          <p:cNvPr id="8" name="Shape 5"/>
          <p:cNvSpPr/>
          <p:nvPr/>
        </p:nvSpPr>
        <p:spPr>
          <a:xfrm>
            <a:off x="2204321" y="1135856"/>
            <a:ext cx="1121959" cy="300038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04321" y="1135856"/>
            <a:ext cx="1121959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UIPATH</a:t>
            </a:r>
            <a:endParaRPr lang="en-US" sz="784" dirty="0"/>
          </a:p>
        </p:txBody>
      </p:sp>
      <p:sp>
        <p:nvSpPr>
          <p:cNvPr id="10" name="Shape 7"/>
          <p:cNvSpPr/>
          <p:nvPr/>
        </p:nvSpPr>
        <p:spPr>
          <a:xfrm>
            <a:off x="3326281" y="1135856"/>
            <a:ext cx="1885001" cy="300038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326281" y="1135856"/>
            <a:ext cx="1885001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AUTOMATION ANYWHERE</a:t>
            </a:r>
            <a:endParaRPr lang="en-US" sz="784" dirty="0"/>
          </a:p>
        </p:txBody>
      </p:sp>
      <p:sp>
        <p:nvSpPr>
          <p:cNvPr id="12" name="Shape 9"/>
          <p:cNvSpPr/>
          <p:nvPr/>
        </p:nvSpPr>
        <p:spPr>
          <a:xfrm>
            <a:off x="5209384" y="1135856"/>
            <a:ext cx="1061600" cy="300038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209384" y="1135856"/>
            <a:ext cx="1061600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CELONIS</a:t>
            </a:r>
            <a:endParaRPr lang="en-US" sz="784" dirty="0"/>
          </a:p>
        </p:txBody>
      </p:sp>
      <p:sp>
        <p:nvSpPr>
          <p:cNvPr id="14" name="Shape 11"/>
          <p:cNvSpPr/>
          <p:nvPr/>
        </p:nvSpPr>
        <p:spPr>
          <a:xfrm>
            <a:off x="6269673" y="1135856"/>
            <a:ext cx="1209080" cy="300038"/>
          </a:xfrm>
          <a:prstGeom prst="rect">
            <a:avLst/>
          </a:prstGeom>
          <a:solidFill>
            <a:srgbClr val="010825">
              <a:alpha val="50000"/>
            </a:srgbClr>
          </a:solidFill>
          <a:ln w="9144">
            <a:solidFill>
              <a:srgbClr val="715CF7">
                <a:alpha val="30000"/>
              </a:srgbClr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269673" y="1135856"/>
            <a:ext cx="1209080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ZAPIER / MAKE</a:t>
            </a:r>
            <a:endParaRPr lang="en-US" sz="784" dirty="0"/>
          </a:p>
        </p:txBody>
      </p:sp>
      <p:sp>
        <p:nvSpPr>
          <p:cNvPr id="16" name="Shape 13"/>
          <p:cNvSpPr/>
          <p:nvPr/>
        </p:nvSpPr>
        <p:spPr>
          <a:xfrm>
            <a:off x="7478027" y="1135856"/>
            <a:ext cx="1230204" cy="300038"/>
          </a:xfrm>
          <a:prstGeom prst="rect">
            <a:avLst/>
          </a:prstGeom>
          <a:solidFill>
            <a:srgbClr val="2C21FF"/>
          </a:solidFill>
          <a:ln/>
        </p:spPr>
      </p:sp>
      <p:sp>
        <p:nvSpPr>
          <p:cNvPr id="17" name="Shape 14"/>
          <p:cNvSpPr/>
          <p:nvPr/>
        </p:nvSpPr>
        <p:spPr>
          <a:xfrm>
            <a:off x="7478027" y="1135856"/>
            <a:ext cx="1230204" cy="1428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18" name="Shape 15"/>
          <p:cNvSpPr/>
          <p:nvPr/>
        </p:nvSpPr>
        <p:spPr>
          <a:xfrm>
            <a:off x="8693944" y="1135856"/>
            <a:ext cx="14288" cy="30003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19" name="Shape 16"/>
          <p:cNvSpPr/>
          <p:nvPr/>
        </p:nvSpPr>
        <p:spPr>
          <a:xfrm>
            <a:off x="7478027" y="1428750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20" name="Shape 17"/>
          <p:cNvSpPr/>
          <p:nvPr/>
        </p:nvSpPr>
        <p:spPr>
          <a:xfrm>
            <a:off x="7478027" y="1135856"/>
            <a:ext cx="14288" cy="30003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21" name="Text 18"/>
          <p:cNvSpPr/>
          <p:nvPr/>
        </p:nvSpPr>
        <p:spPr>
          <a:xfrm>
            <a:off x="7478027" y="1135856"/>
            <a:ext cx="1230204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</a:t>
            </a:r>
            <a:endParaRPr lang="en-US" sz="784" dirty="0"/>
          </a:p>
        </p:txBody>
      </p:sp>
      <p:sp>
        <p:nvSpPr>
          <p:cNvPr id="22" name="Text 19"/>
          <p:cNvSpPr/>
          <p:nvPr/>
        </p:nvSpPr>
        <p:spPr>
          <a:xfrm>
            <a:off x="432197" y="1435894"/>
            <a:ext cx="177502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Target Segment</a:t>
            </a:r>
            <a:endParaRPr lang="en-US" sz="784" dirty="0"/>
          </a:p>
        </p:txBody>
      </p:sp>
      <p:sp>
        <p:nvSpPr>
          <p:cNvPr id="23" name="Text 20"/>
          <p:cNvSpPr/>
          <p:nvPr/>
        </p:nvSpPr>
        <p:spPr>
          <a:xfrm>
            <a:off x="2207223" y="1435894"/>
            <a:ext cx="11238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</a:t>
            </a:r>
            <a:endParaRPr lang="en-US" sz="834" dirty="0"/>
          </a:p>
        </p:txBody>
      </p:sp>
      <p:sp>
        <p:nvSpPr>
          <p:cNvPr id="24" name="Text 21"/>
          <p:cNvSpPr/>
          <p:nvPr/>
        </p:nvSpPr>
        <p:spPr>
          <a:xfrm>
            <a:off x="3331025" y="1435894"/>
            <a:ext cx="187905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</a:t>
            </a:r>
            <a:endParaRPr lang="en-US" sz="834" dirty="0"/>
          </a:p>
        </p:txBody>
      </p:sp>
      <p:sp>
        <p:nvSpPr>
          <p:cNvPr id="25" name="Text 22"/>
          <p:cNvSpPr/>
          <p:nvPr/>
        </p:nvSpPr>
        <p:spPr>
          <a:xfrm>
            <a:off x="5210082" y="1435894"/>
            <a:ext cx="106274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</a:t>
            </a:r>
            <a:endParaRPr lang="en-US" sz="834" dirty="0"/>
          </a:p>
        </p:txBody>
      </p:sp>
      <p:sp>
        <p:nvSpPr>
          <p:cNvPr id="26" name="Text 23"/>
          <p:cNvSpPr/>
          <p:nvPr/>
        </p:nvSpPr>
        <p:spPr>
          <a:xfrm>
            <a:off x="6272826" y="1435894"/>
            <a:ext cx="12052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SMB</a:t>
            </a:r>
            <a:endParaRPr lang="en-US" sz="834" dirty="0"/>
          </a:p>
        </p:txBody>
      </p:sp>
      <p:sp>
        <p:nvSpPr>
          <p:cNvPr id="27" name="Shape 24"/>
          <p:cNvSpPr/>
          <p:nvPr/>
        </p:nvSpPr>
        <p:spPr>
          <a:xfrm>
            <a:off x="7478027" y="1435894"/>
            <a:ext cx="1230204" cy="296466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28" name="Shape 25"/>
          <p:cNvSpPr/>
          <p:nvPr/>
        </p:nvSpPr>
        <p:spPr>
          <a:xfrm>
            <a:off x="7478027" y="1435894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29" name="Shape 26"/>
          <p:cNvSpPr/>
          <p:nvPr/>
        </p:nvSpPr>
        <p:spPr>
          <a:xfrm>
            <a:off x="8693944" y="1435894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30" name="Shape 27"/>
          <p:cNvSpPr/>
          <p:nvPr/>
        </p:nvSpPr>
        <p:spPr>
          <a:xfrm>
            <a:off x="7478027" y="1725216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31" name="Shape 28"/>
          <p:cNvSpPr/>
          <p:nvPr/>
        </p:nvSpPr>
        <p:spPr>
          <a:xfrm>
            <a:off x="7478027" y="1435894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32" name="Text 29"/>
          <p:cNvSpPr/>
          <p:nvPr/>
        </p:nvSpPr>
        <p:spPr>
          <a:xfrm>
            <a:off x="7478027" y="1435894"/>
            <a:ext cx="123020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Mid-Market</a:t>
            </a:r>
            <a:endParaRPr lang="en-US" sz="784" dirty="0"/>
          </a:p>
        </p:txBody>
      </p:sp>
      <p:sp>
        <p:nvSpPr>
          <p:cNvPr id="33" name="Text 30"/>
          <p:cNvSpPr/>
          <p:nvPr/>
        </p:nvSpPr>
        <p:spPr>
          <a:xfrm>
            <a:off x="432197" y="1728788"/>
            <a:ext cx="177502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AI-Native Architecture</a:t>
            </a:r>
            <a:endParaRPr lang="en-US" sz="784" dirty="0"/>
          </a:p>
        </p:txBody>
      </p:sp>
      <p:sp>
        <p:nvSpPr>
          <p:cNvPr id="34" name="Text 31"/>
          <p:cNvSpPr/>
          <p:nvPr/>
        </p:nvSpPr>
        <p:spPr>
          <a:xfrm>
            <a:off x="2207223" y="1728788"/>
            <a:ext cx="11238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</a:t>
            </a:r>
            <a:endParaRPr lang="en-US" sz="834" dirty="0"/>
          </a:p>
        </p:txBody>
      </p:sp>
      <p:sp>
        <p:nvSpPr>
          <p:cNvPr id="35" name="Text 32"/>
          <p:cNvSpPr/>
          <p:nvPr/>
        </p:nvSpPr>
        <p:spPr>
          <a:xfrm>
            <a:off x="3331025" y="1728788"/>
            <a:ext cx="187905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</a:t>
            </a:r>
            <a:endParaRPr lang="en-US" sz="834" dirty="0"/>
          </a:p>
        </p:txBody>
      </p:sp>
      <p:sp>
        <p:nvSpPr>
          <p:cNvPr id="36" name="Text 33"/>
          <p:cNvSpPr/>
          <p:nvPr/>
        </p:nvSpPr>
        <p:spPr>
          <a:xfrm>
            <a:off x="5210082" y="1728788"/>
            <a:ext cx="106274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</a:t>
            </a:r>
            <a:endParaRPr lang="en-US" sz="834" dirty="0"/>
          </a:p>
        </p:txBody>
      </p:sp>
      <p:sp>
        <p:nvSpPr>
          <p:cNvPr id="37" name="Text 34"/>
          <p:cNvSpPr/>
          <p:nvPr/>
        </p:nvSpPr>
        <p:spPr>
          <a:xfrm>
            <a:off x="6272826" y="1728788"/>
            <a:ext cx="12052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</a:t>
            </a:r>
            <a:endParaRPr lang="en-US" sz="834" dirty="0"/>
          </a:p>
        </p:txBody>
      </p:sp>
      <p:sp>
        <p:nvSpPr>
          <p:cNvPr id="38" name="Shape 35"/>
          <p:cNvSpPr/>
          <p:nvPr/>
        </p:nvSpPr>
        <p:spPr>
          <a:xfrm>
            <a:off x="7478027" y="1728788"/>
            <a:ext cx="1230204" cy="296466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39" name="Shape 36"/>
          <p:cNvSpPr/>
          <p:nvPr/>
        </p:nvSpPr>
        <p:spPr>
          <a:xfrm>
            <a:off x="7478027" y="1728788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40" name="Shape 37"/>
          <p:cNvSpPr/>
          <p:nvPr/>
        </p:nvSpPr>
        <p:spPr>
          <a:xfrm>
            <a:off x="8693944" y="1728788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41" name="Shape 38"/>
          <p:cNvSpPr/>
          <p:nvPr/>
        </p:nvSpPr>
        <p:spPr>
          <a:xfrm>
            <a:off x="7478027" y="2018109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42" name="Shape 39"/>
          <p:cNvSpPr/>
          <p:nvPr/>
        </p:nvSpPr>
        <p:spPr>
          <a:xfrm>
            <a:off x="7478027" y="1728788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43" name="Text 40"/>
          <p:cNvSpPr/>
          <p:nvPr/>
        </p:nvSpPr>
        <p:spPr>
          <a:xfrm>
            <a:off x="7478027" y="1728788"/>
            <a:ext cx="123020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Yes</a:t>
            </a:r>
            <a:endParaRPr lang="en-US" sz="784" dirty="0"/>
          </a:p>
        </p:txBody>
      </p:sp>
      <p:sp>
        <p:nvSpPr>
          <p:cNvPr id="44" name="Text 41"/>
          <p:cNvSpPr/>
          <p:nvPr/>
        </p:nvSpPr>
        <p:spPr>
          <a:xfrm>
            <a:off x="432197" y="2025253"/>
            <a:ext cx="177502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Deployment Speed</a:t>
            </a:r>
            <a:endParaRPr lang="en-US" sz="784" dirty="0"/>
          </a:p>
        </p:txBody>
      </p:sp>
      <p:sp>
        <p:nvSpPr>
          <p:cNvPr id="45" name="Text 42"/>
          <p:cNvSpPr/>
          <p:nvPr/>
        </p:nvSpPr>
        <p:spPr>
          <a:xfrm>
            <a:off x="2207223" y="2025253"/>
            <a:ext cx="11238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6–18 months</a:t>
            </a:r>
            <a:endParaRPr lang="en-US" sz="834" dirty="0"/>
          </a:p>
        </p:txBody>
      </p:sp>
      <p:sp>
        <p:nvSpPr>
          <p:cNvPr id="46" name="Text 43"/>
          <p:cNvSpPr/>
          <p:nvPr/>
        </p:nvSpPr>
        <p:spPr>
          <a:xfrm>
            <a:off x="3331025" y="2025253"/>
            <a:ext cx="187905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6–12 months</a:t>
            </a:r>
            <a:endParaRPr lang="en-US" sz="834" dirty="0"/>
          </a:p>
        </p:txBody>
      </p:sp>
      <p:sp>
        <p:nvSpPr>
          <p:cNvPr id="47" name="Text 44"/>
          <p:cNvSpPr/>
          <p:nvPr/>
        </p:nvSpPr>
        <p:spPr>
          <a:xfrm>
            <a:off x="5210082" y="2025253"/>
            <a:ext cx="106274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3–9 months</a:t>
            </a:r>
            <a:endParaRPr lang="en-US" sz="834" dirty="0"/>
          </a:p>
        </p:txBody>
      </p:sp>
      <p:sp>
        <p:nvSpPr>
          <p:cNvPr id="48" name="Text 45"/>
          <p:cNvSpPr/>
          <p:nvPr/>
        </p:nvSpPr>
        <p:spPr>
          <a:xfrm>
            <a:off x="6272826" y="2025253"/>
            <a:ext cx="12052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Days</a:t>
            </a:r>
            <a:endParaRPr lang="en-US" sz="834" dirty="0"/>
          </a:p>
        </p:txBody>
      </p:sp>
      <p:sp>
        <p:nvSpPr>
          <p:cNvPr id="49" name="Shape 46"/>
          <p:cNvSpPr/>
          <p:nvPr/>
        </p:nvSpPr>
        <p:spPr>
          <a:xfrm>
            <a:off x="7478027" y="2025253"/>
            <a:ext cx="1230204" cy="296466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50" name="Shape 47"/>
          <p:cNvSpPr/>
          <p:nvPr/>
        </p:nvSpPr>
        <p:spPr>
          <a:xfrm>
            <a:off x="7478027" y="2025253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1" name="Shape 48"/>
          <p:cNvSpPr/>
          <p:nvPr/>
        </p:nvSpPr>
        <p:spPr>
          <a:xfrm>
            <a:off x="8693944" y="2025253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52" name="Shape 49"/>
          <p:cNvSpPr/>
          <p:nvPr/>
        </p:nvSpPr>
        <p:spPr>
          <a:xfrm>
            <a:off x="7478027" y="2314575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3" name="Shape 50"/>
          <p:cNvSpPr/>
          <p:nvPr/>
        </p:nvSpPr>
        <p:spPr>
          <a:xfrm>
            <a:off x="7478027" y="2025253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54" name="Text 51"/>
          <p:cNvSpPr/>
          <p:nvPr/>
        </p:nvSpPr>
        <p:spPr>
          <a:xfrm>
            <a:off x="7478027" y="2025253"/>
            <a:ext cx="123020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Days–2 weeks</a:t>
            </a:r>
            <a:endParaRPr lang="en-US" sz="784" dirty="0"/>
          </a:p>
        </p:txBody>
      </p:sp>
      <p:sp>
        <p:nvSpPr>
          <p:cNvPr id="55" name="Text 52"/>
          <p:cNvSpPr/>
          <p:nvPr/>
        </p:nvSpPr>
        <p:spPr>
          <a:xfrm>
            <a:off x="432197" y="2321719"/>
            <a:ext cx="177502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Mid-Market Pricing</a:t>
            </a:r>
            <a:endParaRPr lang="en-US" sz="784" dirty="0"/>
          </a:p>
        </p:txBody>
      </p:sp>
      <p:sp>
        <p:nvSpPr>
          <p:cNvPr id="56" name="Text 53"/>
          <p:cNvSpPr/>
          <p:nvPr/>
        </p:nvSpPr>
        <p:spPr>
          <a:xfrm>
            <a:off x="2207223" y="2321719"/>
            <a:ext cx="11238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</a:t>
            </a:r>
            <a:endParaRPr lang="en-US" sz="834" dirty="0"/>
          </a:p>
        </p:txBody>
      </p:sp>
      <p:sp>
        <p:nvSpPr>
          <p:cNvPr id="57" name="Text 54"/>
          <p:cNvSpPr/>
          <p:nvPr/>
        </p:nvSpPr>
        <p:spPr>
          <a:xfrm>
            <a:off x="3331025" y="2321719"/>
            <a:ext cx="187905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</a:t>
            </a:r>
            <a:endParaRPr lang="en-US" sz="834" dirty="0"/>
          </a:p>
        </p:txBody>
      </p:sp>
      <p:sp>
        <p:nvSpPr>
          <p:cNvPr id="58" name="Text 55"/>
          <p:cNvSpPr/>
          <p:nvPr/>
        </p:nvSpPr>
        <p:spPr>
          <a:xfrm>
            <a:off x="5210082" y="2321719"/>
            <a:ext cx="106274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</a:t>
            </a:r>
            <a:endParaRPr lang="en-US" sz="834" dirty="0"/>
          </a:p>
        </p:txBody>
      </p:sp>
      <p:sp>
        <p:nvSpPr>
          <p:cNvPr id="59" name="Text 56"/>
          <p:cNvSpPr/>
          <p:nvPr/>
        </p:nvSpPr>
        <p:spPr>
          <a:xfrm>
            <a:off x="6272826" y="2321719"/>
            <a:ext cx="12052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Yes (limited)</a:t>
            </a:r>
            <a:endParaRPr lang="en-US" sz="834" dirty="0"/>
          </a:p>
        </p:txBody>
      </p:sp>
      <p:sp>
        <p:nvSpPr>
          <p:cNvPr id="60" name="Shape 57"/>
          <p:cNvSpPr/>
          <p:nvPr/>
        </p:nvSpPr>
        <p:spPr>
          <a:xfrm>
            <a:off x="7478027" y="2321719"/>
            <a:ext cx="1230204" cy="296466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61" name="Shape 58"/>
          <p:cNvSpPr/>
          <p:nvPr/>
        </p:nvSpPr>
        <p:spPr>
          <a:xfrm>
            <a:off x="7478027" y="2321719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62" name="Shape 59"/>
          <p:cNvSpPr/>
          <p:nvPr/>
        </p:nvSpPr>
        <p:spPr>
          <a:xfrm>
            <a:off x="8693944" y="2321719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63" name="Shape 60"/>
          <p:cNvSpPr/>
          <p:nvPr/>
        </p:nvSpPr>
        <p:spPr>
          <a:xfrm>
            <a:off x="7478027" y="2611041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64" name="Shape 61"/>
          <p:cNvSpPr/>
          <p:nvPr/>
        </p:nvSpPr>
        <p:spPr>
          <a:xfrm>
            <a:off x="7478027" y="2321719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65" name="Text 62"/>
          <p:cNvSpPr/>
          <p:nvPr/>
        </p:nvSpPr>
        <p:spPr>
          <a:xfrm>
            <a:off x="7478027" y="2321719"/>
            <a:ext cx="123020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Yes</a:t>
            </a:r>
            <a:endParaRPr lang="en-US" sz="784" dirty="0"/>
          </a:p>
        </p:txBody>
      </p:sp>
      <p:sp>
        <p:nvSpPr>
          <p:cNvPr id="66" name="Text 63"/>
          <p:cNvSpPr/>
          <p:nvPr/>
        </p:nvSpPr>
        <p:spPr>
          <a:xfrm>
            <a:off x="432197" y="2618184"/>
            <a:ext cx="177502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Workflow Depth</a:t>
            </a:r>
            <a:endParaRPr lang="en-US" sz="784" dirty="0"/>
          </a:p>
        </p:txBody>
      </p:sp>
      <p:sp>
        <p:nvSpPr>
          <p:cNvPr id="67" name="Text 64"/>
          <p:cNvSpPr/>
          <p:nvPr/>
        </p:nvSpPr>
        <p:spPr>
          <a:xfrm>
            <a:off x="2207223" y="2618184"/>
            <a:ext cx="11238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High</a:t>
            </a:r>
            <a:endParaRPr lang="en-US" sz="784" dirty="0"/>
          </a:p>
        </p:txBody>
      </p:sp>
      <p:sp>
        <p:nvSpPr>
          <p:cNvPr id="68" name="Text 65"/>
          <p:cNvSpPr/>
          <p:nvPr/>
        </p:nvSpPr>
        <p:spPr>
          <a:xfrm>
            <a:off x="3331025" y="2618184"/>
            <a:ext cx="1879057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High</a:t>
            </a:r>
            <a:endParaRPr lang="en-US" sz="784" dirty="0"/>
          </a:p>
        </p:txBody>
      </p:sp>
      <p:sp>
        <p:nvSpPr>
          <p:cNvPr id="69" name="Text 66"/>
          <p:cNvSpPr/>
          <p:nvPr/>
        </p:nvSpPr>
        <p:spPr>
          <a:xfrm>
            <a:off x="5210082" y="2618184"/>
            <a:ext cx="106274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High</a:t>
            </a:r>
            <a:endParaRPr lang="en-US" sz="784" dirty="0"/>
          </a:p>
        </p:txBody>
      </p:sp>
      <p:sp>
        <p:nvSpPr>
          <p:cNvPr id="70" name="Text 67"/>
          <p:cNvSpPr/>
          <p:nvPr/>
        </p:nvSpPr>
        <p:spPr>
          <a:xfrm>
            <a:off x="6272826" y="2618184"/>
            <a:ext cx="1205201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Low</a:t>
            </a:r>
            <a:endParaRPr lang="en-US" sz="834" dirty="0"/>
          </a:p>
        </p:txBody>
      </p:sp>
      <p:sp>
        <p:nvSpPr>
          <p:cNvPr id="71" name="Shape 68"/>
          <p:cNvSpPr/>
          <p:nvPr/>
        </p:nvSpPr>
        <p:spPr>
          <a:xfrm>
            <a:off x="7478027" y="2618184"/>
            <a:ext cx="1230204" cy="296466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72" name="Shape 69"/>
          <p:cNvSpPr/>
          <p:nvPr/>
        </p:nvSpPr>
        <p:spPr>
          <a:xfrm>
            <a:off x="7478027" y="2618184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73" name="Shape 70"/>
          <p:cNvSpPr/>
          <p:nvPr/>
        </p:nvSpPr>
        <p:spPr>
          <a:xfrm>
            <a:off x="8693944" y="2618184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74" name="Shape 71"/>
          <p:cNvSpPr/>
          <p:nvPr/>
        </p:nvSpPr>
        <p:spPr>
          <a:xfrm>
            <a:off x="7478027" y="2907506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75" name="Shape 72"/>
          <p:cNvSpPr/>
          <p:nvPr/>
        </p:nvSpPr>
        <p:spPr>
          <a:xfrm>
            <a:off x="7478027" y="2618184"/>
            <a:ext cx="14288" cy="296466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76" name="Text 73"/>
          <p:cNvSpPr/>
          <p:nvPr/>
        </p:nvSpPr>
        <p:spPr>
          <a:xfrm>
            <a:off x="7478027" y="2618184"/>
            <a:ext cx="1230204" cy="296466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High</a:t>
            </a:r>
            <a:endParaRPr lang="en-US" sz="784" dirty="0"/>
          </a:p>
        </p:txBody>
      </p:sp>
      <p:sp>
        <p:nvSpPr>
          <p:cNvPr id="77" name="Text 74"/>
          <p:cNvSpPr/>
          <p:nvPr/>
        </p:nvSpPr>
        <p:spPr>
          <a:xfrm>
            <a:off x="432197" y="2914650"/>
            <a:ext cx="1775027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No-Code Builder</a:t>
            </a:r>
            <a:endParaRPr lang="en-US" sz="784" dirty="0"/>
          </a:p>
        </p:txBody>
      </p:sp>
      <p:sp>
        <p:nvSpPr>
          <p:cNvPr id="78" name="Text 75"/>
          <p:cNvSpPr/>
          <p:nvPr/>
        </p:nvSpPr>
        <p:spPr>
          <a:xfrm>
            <a:off x="2207223" y="2914650"/>
            <a:ext cx="1123801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</a:t>
            </a:r>
            <a:endParaRPr lang="en-US" sz="834" dirty="0"/>
          </a:p>
        </p:txBody>
      </p:sp>
      <p:sp>
        <p:nvSpPr>
          <p:cNvPr id="79" name="Text 76"/>
          <p:cNvSpPr/>
          <p:nvPr/>
        </p:nvSpPr>
        <p:spPr>
          <a:xfrm>
            <a:off x="3331025" y="2914650"/>
            <a:ext cx="1879057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7B56ED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Partial</a:t>
            </a:r>
            <a:endParaRPr lang="en-US" sz="834" dirty="0"/>
          </a:p>
        </p:txBody>
      </p:sp>
      <p:sp>
        <p:nvSpPr>
          <p:cNvPr id="80" name="Text 77"/>
          <p:cNvSpPr/>
          <p:nvPr/>
        </p:nvSpPr>
        <p:spPr>
          <a:xfrm>
            <a:off x="5210082" y="2914650"/>
            <a:ext cx="1062744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834" dirty="0">
                <a:solidFill>
                  <a:srgbClr val="472F90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No</a:t>
            </a:r>
            <a:endParaRPr lang="en-US" sz="834" dirty="0"/>
          </a:p>
        </p:txBody>
      </p:sp>
      <p:sp>
        <p:nvSpPr>
          <p:cNvPr id="81" name="Text 78"/>
          <p:cNvSpPr/>
          <p:nvPr/>
        </p:nvSpPr>
        <p:spPr>
          <a:xfrm>
            <a:off x="6272826" y="2914650"/>
            <a:ext cx="1205201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Yes</a:t>
            </a:r>
            <a:endParaRPr lang="en-US" sz="784" dirty="0"/>
          </a:p>
        </p:txBody>
      </p:sp>
      <p:sp>
        <p:nvSpPr>
          <p:cNvPr id="82" name="Shape 79"/>
          <p:cNvSpPr/>
          <p:nvPr/>
        </p:nvSpPr>
        <p:spPr>
          <a:xfrm>
            <a:off x="7478027" y="2914650"/>
            <a:ext cx="1230204" cy="300038"/>
          </a:xfrm>
          <a:prstGeom prst="rect">
            <a:avLst/>
          </a:prstGeom>
          <a:solidFill>
            <a:srgbClr val="715CF7">
              <a:alpha val="10000"/>
            </a:srgbClr>
          </a:solidFill>
          <a:ln/>
        </p:spPr>
      </p:sp>
      <p:sp>
        <p:nvSpPr>
          <p:cNvPr id="83" name="Shape 80"/>
          <p:cNvSpPr/>
          <p:nvPr/>
        </p:nvSpPr>
        <p:spPr>
          <a:xfrm>
            <a:off x="7478027" y="2914650"/>
            <a:ext cx="1230204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84" name="Shape 81"/>
          <p:cNvSpPr/>
          <p:nvPr/>
        </p:nvSpPr>
        <p:spPr>
          <a:xfrm>
            <a:off x="8693944" y="2914650"/>
            <a:ext cx="14288" cy="30003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85" name="Shape 82"/>
          <p:cNvSpPr/>
          <p:nvPr/>
        </p:nvSpPr>
        <p:spPr>
          <a:xfrm>
            <a:off x="7478027" y="3200400"/>
            <a:ext cx="1230204" cy="1428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86" name="Shape 83"/>
          <p:cNvSpPr/>
          <p:nvPr/>
        </p:nvSpPr>
        <p:spPr>
          <a:xfrm>
            <a:off x="7478027" y="2914650"/>
            <a:ext cx="14288" cy="300038"/>
          </a:xfrm>
          <a:prstGeom prst="rect">
            <a:avLst/>
          </a:prstGeom>
          <a:solidFill>
            <a:srgbClr val="715CF7"/>
          </a:solidFill>
          <a:ln/>
        </p:spPr>
      </p:sp>
      <p:sp>
        <p:nvSpPr>
          <p:cNvPr id="87" name="Text 84"/>
          <p:cNvSpPr/>
          <p:nvPr/>
        </p:nvSpPr>
        <p:spPr>
          <a:xfrm>
            <a:off x="7478027" y="2914650"/>
            <a:ext cx="1230204" cy="300038"/>
          </a:xfrm>
          <a:prstGeom prst="rect">
            <a:avLst/>
          </a:prstGeom>
          <a:noFill/>
          <a:ln/>
        </p:spPr>
        <p:txBody>
          <a:bodyPr wrap="square" lIns="102108" tIns="85090" rIns="102108" bIns="85090" rtlCol="0" anchor="ctr">
            <a:spAutoFit/>
          </a:bodyPr>
          <a:lstStyle/>
          <a:p>
            <a:pPr algn="ctr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Yes</a:t>
            </a:r>
            <a:endParaRPr lang="en-US" sz="784" dirty="0"/>
          </a:p>
        </p:txBody>
      </p:sp>
      <p:sp>
        <p:nvSpPr>
          <p:cNvPr id="88" name="Text 85"/>
          <p:cNvSpPr/>
          <p:nvPr/>
        </p:nvSpPr>
        <p:spPr>
          <a:xfrm>
            <a:off x="214313" y="3439716"/>
            <a:ext cx="2612213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VS. ENTERPRISE RPA</a:t>
            </a:r>
            <a:endParaRPr lang="en-US" sz="885" dirty="0"/>
          </a:p>
        </p:txBody>
      </p:sp>
      <p:sp>
        <p:nvSpPr>
          <p:cNvPr id="89" name="Text 86"/>
          <p:cNvSpPr/>
          <p:nvPr/>
        </p:nvSpPr>
        <p:spPr>
          <a:xfrm>
            <a:off x="214313" y="3675459"/>
            <a:ext cx="261221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UiPath &amp; Automation Anywhere: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Nexara delivers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comparable workflow depth at a fraction of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the cost and implementation time — no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professional services army required.</a:t>
            </a:r>
            <a:endParaRPr lang="en-US" sz="784" dirty="0"/>
          </a:p>
        </p:txBody>
      </p:sp>
      <p:sp>
        <p:nvSpPr>
          <p:cNvPr id="90" name="Text 87"/>
          <p:cNvSpPr/>
          <p:nvPr/>
        </p:nvSpPr>
        <p:spPr>
          <a:xfrm>
            <a:off x="3262294" y="3439716"/>
            <a:ext cx="2612241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VS. PROCESS MINING</a:t>
            </a:r>
            <a:endParaRPr lang="en-US" sz="885" dirty="0"/>
          </a:p>
        </p:txBody>
      </p:sp>
      <p:sp>
        <p:nvSpPr>
          <p:cNvPr id="91" name="Text 88"/>
          <p:cNvSpPr/>
          <p:nvPr/>
        </p:nvSpPr>
        <p:spPr>
          <a:xfrm>
            <a:off x="3262294" y="3675459"/>
            <a:ext cx="261224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Celonis: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Excels at process mining for large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enterprises; Nexara focuses on workflow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execution and automation specifically for the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mid-market.</a:t>
            </a:r>
            <a:endParaRPr lang="en-US" sz="784" dirty="0"/>
          </a:p>
        </p:txBody>
      </p:sp>
      <p:sp>
        <p:nvSpPr>
          <p:cNvPr id="92" name="Text 89"/>
          <p:cNvSpPr/>
          <p:nvPr/>
        </p:nvSpPr>
        <p:spPr>
          <a:xfrm>
            <a:off x="6310303" y="3439716"/>
            <a:ext cx="2619356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VS. SMB NO-CODE</a:t>
            </a:r>
            <a:endParaRPr lang="en-US" sz="885" dirty="0"/>
          </a:p>
        </p:txBody>
      </p:sp>
      <p:sp>
        <p:nvSpPr>
          <p:cNvPr id="93" name="Text 90"/>
          <p:cNvSpPr/>
          <p:nvPr/>
        </p:nvSpPr>
        <p:spPr>
          <a:xfrm>
            <a:off x="6310303" y="3675459"/>
            <a:ext cx="261935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Zapier &amp; Make: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Nexara handles complex, multi-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system enterprise workflows that no-code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SMB tools cannot — with AI intelligence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embedded throughout.</a:t>
            </a:r>
            <a:endParaRPr lang="en-US" sz="78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Strong Early Traction: 4× Revenue Growth in 12 Months with Healthy Unit Economics</a:t>
            </a:r>
            <a:endParaRPr lang="en-US" sz="1602" dirty="0"/>
          </a:p>
        </p:txBody>
      </p:sp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1171575"/>
            <a:ext cx="4639866" cy="1571625"/>
          </a:xfrm>
          <a:prstGeom prst="rect">
            <a:avLst/>
          </a:prstGeom>
        </p:spPr>
      </p:pic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" y="3028950"/>
            <a:ext cx="4639866" cy="1571625"/>
          </a:xfrm>
          <a:prstGeom prst="rect">
            <a:avLst/>
          </a:prstGeom>
        </p:spPr>
      </p:pic>
      <p:sp>
        <p:nvSpPr>
          <p:cNvPr id="8" name="Shape 3"/>
          <p:cNvSpPr/>
          <p:nvPr/>
        </p:nvSpPr>
        <p:spPr>
          <a:xfrm>
            <a:off x="5333981" y="1000125"/>
            <a:ext cx="3809991" cy="1396603"/>
          </a:xfrm>
          <a:prstGeom prst="rect">
            <a:avLst/>
          </a:prstGeom>
          <a:solidFill>
            <a:srgbClr val="715CF7">
              <a:alpha val="5000"/>
            </a:srgbClr>
          </a:solidFill>
          <a:ln/>
        </p:spPr>
      </p:sp>
      <p:sp>
        <p:nvSpPr>
          <p:cNvPr id="9" name="Shape 4"/>
          <p:cNvSpPr/>
          <p:nvPr/>
        </p:nvSpPr>
        <p:spPr>
          <a:xfrm>
            <a:off x="5333981" y="2389584"/>
            <a:ext cx="3809991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10" name="Text 5"/>
          <p:cNvSpPr/>
          <p:nvPr/>
        </p:nvSpPr>
        <p:spPr>
          <a:xfrm>
            <a:off x="5619731" y="1200150"/>
            <a:ext cx="3238491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YEAR 1 FINANCIAL HIGHLIGHTS</a:t>
            </a:r>
            <a:endParaRPr lang="en-US" sz="987" dirty="0"/>
          </a:p>
        </p:txBody>
      </p:sp>
      <p:sp>
        <p:nvSpPr>
          <p:cNvPr id="11" name="Text 6"/>
          <p:cNvSpPr/>
          <p:nvPr/>
        </p:nvSpPr>
        <p:spPr>
          <a:xfrm>
            <a:off x="5619731" y="1525191"/>
            <a:ext cx="1276945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Total Year 1 Revenue:</a:t>
            </a:r>
            <a:endParaRPr lang="en-US" sz="942" dirty="0"/>
          </a:p>
        </p:txBody>
      </p:sp>
      <p:sp>
        <p:nvSpPr>
          <p:cNvPr id="12" name="Text 7"/>
          <p:cNvSpPr/>
          <p:nvPr/>
        </p:nvSpPr>
        <p:spPr>
          <a:xfrm>
            <a:off x="8293866" y="1525191"/>
            <a:ext cx="564356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$421,000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5619731" y="1775222"/>
            <a:ext cx="1491258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Q4 Annualized Run Rate:</a:t>
            </a:r>
            <a:endParaRPr lang="en-US" sz="942" dirty="0"/>
          </a:p>
        </p:txBody>
      </p:sp>
      <p:sp>
        <p:nvSpPr>
          <p:cNvPr id="14" name="Text 9"/>
          <p:cNvSpPr/>
          <p:nvPr/>
        </p:nvSpPr>
        <p:spPr>
          <a:xfrm>
            <a:off x="8197425" y="1775222"/>
            <a:ext cx="660797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~$748,000</a:t>
            </a:r>
            <a:endParaRPr lang="en-US" sz="885" dirty="0"/>
          </a:p>
        </p:txBody>
      </p:sp>
      <p:sp>
        <p:nvSpPr>
          <p:cNvPr id="15" name="Text 10"/>
          <p:cNvSpPr/>
          <p:nvPr/>
        </p:nvSpPr>
        <p:spPr>
          <a:xfrm>
            <a:off x="5619731" y="2025253"/>
            <a:ext cx="1560909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942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Customer Growth (12mo):</a:t>
            </a:r>
            <a:endParaRPr lang="en-US" sz="942" dirty="0"/>
          </a:p>
        </p:txBody>
      </p:sp>
      <p:sp>
        <p:nvSpPr>
          <p:cNvPr id="16" name="Text 11"/>
          <p:cNvSpPr/>
          <p:nvPr/>
        </p:nvSpPr>
        <p:spPr>
          <a:xfrm>
            <a:off x="7906317" y="2025253"/>
            <a:ext cx="951905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12 → 94 </a:t>
            </a:r>
            <a:r>
              <a:rPr lang="en-US" sz="885" b="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(683%)</a:t>
            </a:r>
            <a:endParaRPr lang="en-US" sz="885" dirty="0"/>
          </a:p>
        </p:txBody>
      </p:sp>
      <p:sp>
        <p:nvSpPr>
          <p:cNvPr id="17" name="Text 12"/>
          <p:cNvSpPr/>
          <p:nvPr/>
        </p:nvSpPr>
        <p:spPr>
          <a:xfrm>
            <a:off x="5505431" y="2620166"/>
            <a:ext cx="1554938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MONTHLY CHURN</a:t>
            </a:r>
            <a:endParaRPr lang="en-US" sz="784" dirty="0"/>
          </a:p>
        </p:txBody>
      </p:sp>
      <p:sp>
        <p:nvSpPr>
          <p:cNvPr id="18" name="Text 13"/>
          <p:cNvSpPr/>
          <p:nvPr/>
        </p:nvSpPr>
        <p:spPr>
          <a:xfrm>
            <a:off x="5505431" y="2838050"/>
            <a:ext cx="1554938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4.2%</a:t>
            </a:r>
            <a:endParaRPr lang="en-US" sz="2436" dirty="0"/>
          </a:p>
        </p:txBody>
      </p:sp>
      <p:sp>
        <p:nvSpPr>
          <p:cNvPr id="19" name="Text 14"/>
          <p:cNvSpPr/>
          <p:nvPr/>
        </p:nvSpPr>
        <p:spPr>
          <a:xfrm>
            <a:off x="5505431" y="3252388"/>
            <a:ext cx="1554938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Within normal early-stage range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(Benchmark: &lt; 5%)</a:t>
            </a:r>
            <a:endParaRPr lang="en-US" sz="727" dirty="0"/>
          </a:p>
        </p:txBody>
      </p:sp>
      <p:sp>
        <p:nvSpPr>
          <p:cNvPr id="20" name="Text 15"/>
          <p:cNvSpPr/>
          <p:nvPr/>
        </p:nvSpPr>
        <p:spPr>
          <a:xfrm>
            <a:off x="7410413" y="2620166"/>
            <a:ext cx="156210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NET PROMOTER SCORE</a:t>
            </a:r>
            <a:endParaRPr lang="en-US" sz="784" dirty="0"/>
          </a:p>
        </p:txBody>
      </p:sp>
      <p:sp>
        <p:nvSpPr>
          <p:cNvPr id="21" name="Text 16"/>
          <p:cNvSpPr/>
          <p:nvPr/>
        </p:nvSpPr>
        <p:spPr>
          <a:xfrm>
            <a:off x="7410413" y="2838050"/>
            <a:ext cx="15621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67</a:t>
            </a:r>
            <a:endParaRPr lang="en-US" sz="2436" dirty="0"/>
          </a:p>
        </p:txBody>
      </p:sp>
      <p:sp>
        <p:nvSpPr>
          <p:cNvPr id="22" name="Text 17"/>
          <p:cNvSpPr/>
          <p:nvPr/>
        </p:nvSpPr>
        <p:spPr>
          <a:xfrm>
            <a:off x="7410413" y="3252388"/>
            <a:ext cx="1562109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Excellent customer satisfaction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(Benchmark: &gt; 50)</a:t>
            </a:r>
            <a:endParaRPr lang="en-US" sz="727" dirty="0"/>
          </a:p>
        </p:txBody>
      </p:sp>
      <p:sp>
        <p:nvSpPr>
          <p:cNvPr id="23" name="Text 18"/>
          <p:cNvSpPr/>
          <p:nvPr/>
        </p:nvSpPr>
        <p:spPr>
          <a:xfrm>
            <a:off x="5505431" y="4000695"/>
            <a:ext cx="1554938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GROSS MARGIN</a:t>
            </a:r>
            <a:endParaRPr lang="en-US" sz="784" dirty="0"/>
          </a:p>
        </p:txBody>
      </p:sp>
      <p:sp>
        <p:nvSpPr>
          <p:cNvPr id="24" name="Text 19"/>
          <p:cNvSpPr/>
          <p:nvPr/>
        </p:nvSpPr>
        <p:spPr>
          <a:xfrm>
            <a:off x="5505431" y="4218580"/>
            <a:ext cx="1554938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50-65%</a:t>
            </a:r>
            <a:endParaRPr lang="en-US" sz="2436" dirty="0"/>
          </a:p>
        </p:txBody>
      </p:sp>
      <p:sp>
        <p:nvSpPr>
          <p:cNvPr id="25" name="Text 20"/>
          <p:cNvSpPr/>
          <p:nvPr/>
        </p:nvSpPr>
        <p:spPr>
          <a:xfrm>
            <a:off x="5505431" y="4632917"/>
            <a:ext cx="1554938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AI-first B2B SaaS profile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Improving as infra costs decline</a:t>
            </a:r>
            <a:endParaRPr lang="en-US" sz="727" dirty="0"/>
          </a:p>
        </p:txBody>
      </p:sp>
      <p:sp>
        <p:nvSpPr>
          <p:cNvPr id="26" name="Text 21"/>
          <p:cNvSpPr/>
          <p:nvPr/>
        </p:nvSpPr>
        <p:spPr>
          <a:xfrm>
            <a:off x="7410413" y="4000695"/>
            <a:ext cx="1562109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CAC PAYBACK</a:t>
            </a:r>
            <a:endParaRPr lang="en-US" sz="784" dirty="0"/>
          </a:p>
        </p:txBody>
      </p:sp>
      <p:sp>
        <p:nvSpPr>
          <p:cNvPr id="27" name="Text 22"/>
          <p:cNvSpPr/>
          <p:nvPr/>
        </p:nvSpPr>
        <p:spPr>
          <a:xfrm>
            <a:off x="7410413" y="4218580"/>
            <a:ext cx="1562109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2700"/>
              </a:lnSpc>
              <a:buNone/>
            </a:pPr>
            <a:r>
              <a:rPr lang="en-US" sz="2436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6-12</a:t>
            </a:r>
            <a:r>
              <a:rPr lang="en-US" sz="119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mo</a:t>
            </a:r>
            <a:endParaRPr lang="en-US" sz="2436" dirty="0"/>
          </a:p>
        </p:txBody>
      </p:sp>
      <p:sp>
        <p:nvSpPr>
          <p:cNvPr id="28" name="Text 23"/>
          <p:cNvSpPr/>
          <p:nvPr/>
        </p:nvSpPr>
        <p:spPr>
          <a:xfrm>
            <a:off x="7410413" y="4632917"/>
            <a:ext cx="1562109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Target payback period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Efficiency benchmark for SaaS</a:t>
            </a:r>
            <a:endParaRPr lang="en-US" sz="72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Raising $5M to Accelerate GTM, Deepen AI, and Own the Mid-Market Before the Window Closes</a:t>
            </a:r>
            <a:endParaRPr lang="en-US" sz="1602" dirty="0"/>
          </a:p>
        </p:txBody>
      </p:sp>
      <p:sp>
        <p:nvSpPr>
          <p:cNvPr id="6" name="Text 3"/>
          <p:cNvSpPr/>
          <p:nvPr/>
        </p:nvSpPr>
        <p:spPr>
          <a:xfrm>
            <a:off x="342900" y="1085850"/>
            <a:ext cx="3879056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4500"/>
              </a:lnSpc>
              <a:buNone/>
            </a:pPr>
            <a:r>
              <a:rPr lang="en-US" sz="4145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$5,000,000</a:t>
            </a:r>
            <a:endParaRPr lang="en-US" sz="4145" dirty="0"/>
          </a:p>
        </p:txBody>
      </p:sp>
      <p:sp>
        <p:nvSpPr>
          <p:cNvPr id="7" name="Text 4"/>
          <p:cNvSpPr/>
          <p:nvPr/>
        </p:nvSpPr>
        <p:spPr>
          <a:xfrm>
            <a:off x="342900" y="1685925"/>
            <a:ext cx="3879056" cy="21788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SEED ROUND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342900" y="1989534"/>
            <a:ext cx="3879056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Comparable Raises: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Early-stage B2B SaaS AI companies at similar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revenue stages (e.g., TranscendAP, InRev) have raised $3.8M–$5M, </a:t>
            </a:r>
            <a:r>
              <a:rPr lang="en-US" sz="834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validating the size and stage of this ask.</a:t>
            </a:r>
            <a:endParaRPr lang="en-US" sz="834" dirty="0"/>
          </a:p>
        </p:txBody>
      </p:sp>
      <p:sp>
        <p:nvSpPr>
          <p:cNvPr id="9" name="Text 6"/>
          <p:cNvSpPr/>
          <p:nvPr/>
        </p:nvSpPr>
        <p:spPr>
          <a:xfrm>
            <a:off x="342900" y="2589609"/>
            <a:ext cx="3879056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WHY NOW</a:t>
            </a:r>
            <a:endParaRPr lang="en-US" sz="987" dirty="0"/>
          </a:p>
        </p:txBody>
      </p:sp>
      <p:sp>
        <p:nvSpPr>
          <p:cNvPr id="10" name="Text 7"/>
          <p:cNvSpPr/>
          <p:nvPr/>
        </p:nvSpPr>
        <p:spPr>
          <a:xfrm>
            <a:off x="342900" y="2857500"/>
            <a:ext cx="3879056" cy="34290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AI-native platforms are displacing legacy RPA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— the mid-market replacement cycle is beginning.</a:t>
            </a:r>
            <a:endParaRPr lang="en-US" sz="834" dirty="0"/>
          </a:p>
        </p:txBody>
      </p:sp>
      <p:sp>
        <p:nvSpPr>
          <p:cNvPr id="11" name="Text 8"/>
          <p:cNvSpPr/>
          <p:nvPr/>
        </p:nvSpPr>
        <p:spPr>
          <a:xfrm>
            <a:off x="342900" y="3243263"/>
            <a:ext cx="3879056" cy="34290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Proven product-market fit: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94 customers, $421K in year-one revenue, NPS of 67.</a:t>
            </a:r>
            <a:endParaRPr lang="en-US" sz="834" dirty="0"/>
          </a:p>
        </p:txBody>
      </p:sp>
      <p:sp>
        <p:nvSpPr>
          <p:cNvPr id="12" name="Text 9"/>
          <p:cNvSpPr/>
          <p:nvPr/>
        </p:nvSpPr>
        <p:spPr>
          <a:xfrm>
            <a:off x="342900" y="3629025"/>
            <a:ext cx="3879056" cy="342900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Clear path to Series A:</a:t>
            </a:r>
            <a:r>
              <a:rPr lang="en-US" sz="834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 The $5M round provides 18–24 months of runway to reach $3–5M ARR.</a:t>
            </a:r>
            <a:endParaRPr lang="en-US" sz="834" dirty="0"/>
          </a:p>
        </p:txBody>
      </p:sp>
      <p:sp>
        <p:nvSpPr>
          <p:cNvPr id="13" name="Text 10"/>
          <p:cNvSpPr/>
          <p:nvPr/>
        </p:nvSpPr>
        <p:spPr>
          <a:xfrm>
            <a:off x="342900" y="2871788"/>
            <a:ext cx="51792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62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■</a:t>
            </a:r>
            <a:endParaRPr lang="en-US" sz="621" dirty="0"/>
          </a:p>
        </p:txBody>
      </p:sp>
      <p:sp>
        <p:nvSpPr>
          <p:cNvPr id="14" name="Text 11"/>
          <p:cNvSpPr/>
          <p:nvPr/>
        </p:nvSpPr>
        <p:spPr>
          <a:xfrm>
            <a:off x="342900" y="3257550"/>
            <a:ext cx="51792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62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■</a:t>
            </a:r>
            <a:endParaRPr lang="en-US" sz="621" dirty="0"/>
          </a:p>
        </p:txBody>
      </p:sp>
      <p:sp>
        <p:nvSpPr>
          <p:cNvPr id="15" name="Text 12"/>
          <p:cNvSpPr/>
          <p:nvPr/>
        </p:nvSpPr>
        <p:spPr>
          <a:xfrm>
            <a:off x="342900" y="3643313"/>
            <a:ext cx="51792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000"/>
              </a:lnSpc>
              <a:buNone/>
            </a:pPr>
            <a:r>
              <a:rPr lang="en-US" sz="621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■</a:t>
            </a:r>
            <a:endParaRPr lang="en-US" sz="621" dirty="0"/>
          </a:p>
        </p:txBody>
      </p:sp>
      <p:sp>
        <p:nvSpPr>
          <p:cNvPr id="16" name="Text 13"/>
          <p:cNvSpPr/>
          <p:nvPr/>
        </p:nvSpPr>
        <p:spPr>
          <a:xfrm>
            <a:off x="4914900" y="1085850"/>
            <a:ext cx="3886200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400"/>
              </a:lnSpc>
              <a:buNone/>
            </a:pPr>
            <a:r>
              <a:rPr lang="en-US" sz="987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USE OF FUNDS</a:t>
            </a:r>
            <a:endParaRPr lang="en-US" sz="987" dirty="0"/>
          </a:p>
        </p:txBody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900" y="1353741"/>
            <a:ext cx="3886200" cy="1000125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5072063" y="2439591"/>
            <a:ext cx="3729038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40% — Go-to-Market &amp; Sales</a:t>
            </a:r>
            <a:endParaRPr lang="en-US" sz="784" dirty="0"/>
          </a:p>
        </p:txBody>
      </p:sp>
      <p:sp>
        <p:nvSpPr>
          <p:cNvPr id="19" name="Text 15"/>
          <p:cNvSpPr/>
          <p:nvPr/>
        </p:nvSpPr>
        <p:spPr>
          <a:xfrm>
            <a:off x="5072063" y="2613887"/>
            <a:ext cx="3729038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Expand sales team, invest in demand generation, and accelerate channel partnerships</a:t>
            </a:r>
            <a:endParaRPr lang="en-US" sz="727" dirty="0"/>
          </a:p>
        </p:txBody>
      </p:sp>
      <p:sp>
        <p:nvSpPr>
          <p:cNvPr id="20" name="Text 16"/>
          <p:cNvSpPr/>
          <p:nvPr/>
        </p:nvSpPr>
        <p:spPr>
          <a:xfrm>
            <a:off x="5072063" y="2936751"/>
            <a:ext cx="3729038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35% — Product &amp; Engineering</a:t>
            </a:r>
            <a:endParaRPr lang="en-US" sz="784" dirty="0"/>
          </a:p>
        </p:txBody>
      </p:sp>
      <p:sp>
        <p:nvSpPr>
          <p:cNvPr id="21" name="Text 17"/>
          <p:cNvSpPr/>
          <p:nvPr/>
        </p:nvSpPr>
        <p:spPr>
          <a:xfrm>
            <a:off x="5072063" y="3111047"/>
            <a:ext cx="3729038" cy="28000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Deepen AI capabilities, expand integration library to 400+ connectors, build enterprise security</a:t>
            </a:r>
            <a:endParaRPr lang="en-US" sz="727" dirty="0"/>
          </a:p>
        </p:txBody>
      </p:sp>
      <p:sp>
        <p:nvSpPr>
          <p:cNvPr id="22" name="Text 18"/>
          <p:cNvSpPr/>
          <p:nvPr/>
        </p:nvSpPr>
        <p:spPr>
          <a:xfrm>
            <a:off x="5072063" y="3433911"/>
            <a:ext cx="3216473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15% — Customer Success</a:t>
            </a:r>
            <a:endParaRPr lang="en-US" sz="784" dirty="0"/>
          </a:p>
        </p:txBody>
      </p:sp>
      <p:sp>
        <p:nvSpPr>
          <p:cNvPr id="23" name="Text 19"/>
          <p:cNvSpPr/>
          <p:nvPr/>
        </p:nvSpPr>
        <p:spPr>
          <a:xfrm>
            <a:off x="5072063" y="3608208"/>
            <a:ext cx="3216473" cy="140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Scale onboarding, reduce time-to-value, and protect NPS above 60</a:t>
            </a:r>
            <a:endParaRPr lang="en-US" sz="727" dirty="0"/>
          </a:p>
        </p:txBody>
      </p:sp>
      <p:sp>
        <p:nvSpPr>
          <p:cNvPr id="24" name="Text 20"/>
          <p:cNvSpPr/>
          <p:nvPr/>
        </p:nvSpPr>
        <p:spPr>
          <a:xfrm>
            <a:off x="5072063" y="3791071"/>
            <a:ext cx="1993106" cy="1600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300"/>
              </a:lnSpc>
              <a:buNone/>
            </a:pPr>
            <a:r>
              <a:rPr lang="en-US" sz="784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10% — Operations &amp; G&amp;A</a:t>
            </a:r>
            <a:endParaRPr lang="en-US" sz="784" dirty="0"/>
          </a:p>
        </p:txBody>
      </p:sp>
      <p:sp>
        <p:nvSpPr>
          <p:cNvPr id="25" name="Text 21"/>
          <p:cNvSpPr/>
          <p:nvPr/>
        </p:nvSpPr>
        <p:spPr>
          <a:xfrm>
            <a:off x="5072063" y="3965367"/>
            <a:ext cx="1993106" cy="14000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Infrastructure, legal, and team operations</a:t>
            </a:r>
            <a:endParaRPr lang="en-US" sz="727" dirty="0"/>
          </a:p>
        </p:txBody>
      </p:sp>
      <p:sp>
        <p:nvSpPr>
          <p:cNvPr id="26" name="Text 22"/>
          <p:cNvSpPr/>
          <p:nvPr/>
        </p:nvSpPr>
        <p:spPr>
          <a:xfrm>
            <a:off x="4914900" y="4148231"/>
            <a:ext cx="3886200" cy="14644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100"/>
              </a:lnSpc>
              <a:buNone/>
            </a:pPr>
            <a:r>
              <a:rPr lang="en-US" sz="784" b="1" spc="1" kern="0" dirty="0">
                <a:solidFill>
                  <a:srgbClr val="715CF7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RUNWAY &amp; MILESTONES</a:t>
            </a:r>
            <a:endParaRPr lang="en-US" sz="784" dirty="0"/>
          </a:p>
        </p:txBody>
      </p:sp>
      <p:sp>
        <p:nvSpPr>
          <p:cNvPr id="27" name="Shape 23"/>
          <p:cNvSpPr/>
          <p:nvPr/>
        </p:nvSpPr>
        <p:spPr>
          <a:xfrm>
            <a:off x="4914900" y="4380402"/>
            <a:ext cx="3886200" cy="57150"/>
          </a:xfrm>
          <a:prstGeom prst="rect">
            <a:avLst/>
          </a:prstGeom>
          <a:solidFill>
            <a:srgbClr val="2C21FF"/>
          </a:solidFill>
          <a:ln/>
        </p:spPr>
      </p:sp>
      <p:sp>
        <p:nvSpPr>
          <p:cNvPr id="28" name="Text 24"/>
          <p:cNvSpPr/>
          <p:nvPr/>
        </p:nvSpPr>
        <p:spPr>
          <a:xfrm>
            <a:off x="4914900" y="4494702"/>
            <a:ext cx="580430" cy="2536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Today</a:t>
            </a:r>
            <a:r>
              <a:rPr lang="en-US" sz="683" b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68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Seed Round</a:t>
            </a:r>
            <a:endParaRPr lang="en-US" sz="683" dirty="0"/>
          </a:p>
        </p:txBody>
      </p:sp>
      <p:sp>
        <p:nvSpPr>
          <p:cNvPr id="29" name="Text 25"/>
          <p:cNvSpPr/>
          <p:nvPr/>
        </p:nvSpPr>
        <p:spPr>
          <a:xfrm>
            <a:off x="7793831" y="4494702"/>
            <a:ext cx="1007269" cy="2536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r" indent="0" marL="0">
              <a:lnSpc>
                <a:spcPts val="900"/>
              </a:lnSpc>
              <a:buNone/>
            </a:pPr>
            <a:r>
              <a:rPr lang="en-US" sz="68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18–24 Months</a:t>
            </a:r>
            <a:r>
              <a:rPr lang="en-US" sz="68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
</a:t>
            </a:r>
            <a:r>
              <a:rPr lang="en-US" sz="683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$3–5M ARR / Series A</a:t>
            </a:r>
            <a:endParaRPr lang="en-US" sz="68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9144000" cy="1000125"/>
          </a:xfrm>
          <a:prstGeom prst="rect">
            <a:avLst/>
          </a:prstGeom>
          <a:solidFill>
            <a:srgbClr val="000000">
              <a:alpha val="0"/>
            </a:srgbClr>
          </a:solidFill>
          <a:ln/>
        </p:spPr>
      </p:sp>
      <p:sp>
        <p:nvSpPr>
          <p:cNvPr id="4" name="Shape 1"/>
          <p:cNvSpPr/>
          <p:nvPr/>
        </p:nvSpPr>
        <p:spPr>
          <a:xfrm>
            <a:off x="0" y="992981"/>
            <a:ext cx="9144000" cy="7144"/>
          </a:xfrm>
          <a:prstGeom prst="rect">
            <a:avLst/>
          </a:prstGeom>
          <a:solidFill>
            <a:srgbClr val="D4CEFD"/>
          </a:solidFill>
          <a:ln/>
        </p:spPr>
      </p:sp>
      <p:sp>
        <p:nvSpPr>
          <p:cNvPr id="5" name="Text 2"/>
          <p:cNvSpPr/>
          <p:nvPr/>
        </p:nvSpPr>
        <p:spPr>
          <a:xfrm>
            <a:off x="428625" y="357188"/>
            <a:ext cx="8286750" cy="5486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 Is Built by Operators with Deep Domain Expertise in Automation, AI, and Mid-Market SaaS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853678" y="1285875"/>
            <a:ext cx="571500" cy="571500"/>
          </a:xfrm>
          <a:prstGeom prst="rect">
            <a:avLst/>
          </a:prstGeom>
          <a:solidFill>
            <a:srgbClr val="715CF7">
              <a:alpha val="10000"/>
            </a:srgbClr>
          </a:solidFill>
          <a:ln w="9144">
            <a:solidFill>
              <a:srgbClr val="715CF7"/>
            </a:solidFill>
            <a:prstDash val="solid"/>
          </a:ln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416" y="1457325"/>
            <a:ext cx="200025" cy="22860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566142" y="2000250"/>
            <a:ext cx="1146572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CEO / CO-FOUNDER</a:t>
            </a:r>
            <a:endParaRPr lang="en-US" sz="885" dirty="0"/>
          </a:p>
        </p:txBody>
      </p:sp>
      <p:sp>
        <p:nvSpPr>
          <p:cNvPr id="9" name="Text 5"/>
          <p:cNvSpPr/>
          <p:nvPr/>
        </p:nvSpPr>
        <p:spPr>
          <a:xfrm>
            <a:off x="214313" y="2235994"/>
            <a:ext cx="1850231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Former VP of Operations at a mid-market SaaS company; led automation initiatives saving $2M+ annually.</a:t>
            </a:r>
            <a:endParaRPr lang="en-US" sz="727" dirty="0"/>
          </a:p>
        </p:txBody>
      </p:sp>
      <p:sp>
        <p:nvSpPr>
          <p:cNvPr id="10" name="Shape 6"/>
          <p:cNvSpPr/>
          <p:nvPr/>
        </p:nvSpPr>
        <p:spPr>
          <a:xfrm>
            <a:off x="3139678" y="1285875"/>
            <a:ext cx="571500" cy="571500"/>
          </a:xfrm>
          <a:prstGeom prst="rect">
            <a:avLst/>
          </a:prstGeom>
          <a:solidFill>
            <a:srgbClr val="715CF7">
              <a:alpha val="10000"/>
            </a:srgbClr>
          </a:solidFill>
          <a:ln w="9144">
            <a:solidFill>
              <a:srgbClr val="715CF7"/>
            </a:solidFill>
            <a:prstDash val="solid"/>
          </a:ln>
        </p:spPr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2553" y="1457325"/>
            <a:ext cx="285750" cy="22860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853928" y="2000250"/>
            <a:ext cx="114300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CTO / CO-FOUNDER</a:t>
            </a:r>
            <a:endParaRPr lang="en-US" sz="885" dirty="0"/>
          </a:p>
        </p:txBody>
      </p:sp>
      <p:sp>
        <p:nvSpPr>
          <p:cNvPr id="13" name="Text 8"/>
          <p:cNvSpPr/>
          <p:nvPr/>
        </p:nvSpPr>
        <p:spPr>
          <a:xfrm>
            <a:off x="2500313" y="2235994"/>
            <a:ext cx="1850231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10+ years in AI/ML engineering; built workflow automation infrastructure at scale; holds patents in process optimization.</a:t>
            </a:r>
            <a:endParaRPr lang="en-US" sz="727" dirty="0"/>
          </a:p>
        </p:txBody>
      </p:sp>
      <p:sp>
        <p:nvSpPr>
          <p:cNvPr id="14" name="Shape 9"/>
          <p:cNvSpPr/>
          <p:nvPr/>
        </p:nvSpPr>
        <p:spPr>
          <a:xfrm>
            <a:off x="5425678" y="1285875"/>
            <a:ext cx="571500" cy="571500"/>
          </a:xfrm>
          <a:prstGeom prst="rect">
            <a:avLst/>
          </a:prstGeom>
          <a:solidFill>
            <a:srgbClr val="715CF7">
              <a:alpha val="10000"/>
            </a:srgbClr>
          </a:solidFill>
          <a:ln w="9144">
            <a:solidFill>
              <a:srgbClr val="715CF7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7128" y="1457325"/>
            <a:ext cx="228600" cy="22860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5425678" y="2000250"/>
            <a:ext cx="57150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VP SALES</a:t>
            </a:r>
            <a:endParaRPr lang="en-US" sz="885" dirty="0"/>
          </a:p>
        </p:txBody>
      </p:sp>
      <p:sp>
        <p:nvSpPr>
          <p:cNvPr id="17" name="Text 11"/>
          <p:cNvSpPr/>
          <p:nvPr/>
        </p:nvSpPr>
        <p:spPr>
          <a:xfrm>
            <a:off x="4786313" y="2235994"/>
            <a:ext cx="1850231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Proven B2B SaaS sales leader with experience closing mid-market deals at companies like HubSpot and Salesloft.</a:t>
            </a:r>
            <a:endParaRPr lang="en-US" sz="727" dirty="0"/>
          </a:p>
        </p:txBody>
      </p:sp>
      <p:sp>
        <p:nvSpPr>
          <p:cNvPr id="18" name="Shape 12"/>
          <p:cNvSpPr/>
          <p:nvPr/>
        </p:nvSpPr>
        <p:spPr>
          <a:xfrm>
            <a:off x="7715250" y="1285875"/>
            <a:ext cx="571500" cy="571500"/>
          </a:xfrm>
          <a:prstGeom prst="rect">
            <a:avLst/>
          </a:prstGeom>
          <a:solidFill>
            <a:srgbClr val="715CF7">
              <a:alpha val="10000"/>
            </a:srgbClr>
          </a:solidFill>
          <a:ln w="9144">
            <a:solidFill>
              <a:srgbClr val="715CF7"/>
            </a:solidFill>
            <a:prstDash val="solid"/>
          </a:ln>
        </p:spPr>
      </p:sp>
      <p:pic>
        <p:nvPicPr>
          <p:cNvPr id="19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58125" y="1457325"/>
            <a:ext cx="285750" cy="228600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7444680" y="2000250"/>
            <a:ext cx="1112639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HEAD OF PRODUCT</a:t>
            </a:r>
            <a:endParaRPr lang="en-US" sz="885" dirty="0"/>
          </a:p>
        </p:txBody>
      </p:sp>
      <p:sp>
        <p:nvSpPr>
          <p:cNvPr id="21" name="Text 14"/>
          <p:cNvSpPr/>
          <p:nvPr/>
        </p:nvSpPr>
        <p:spPr>
          <a:xfrm>
            <a:off x="7072313" y="2235994"/>
            <a:ext cx="1857375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ctr" indent="0" marL="0">
              <a:lnSpc>
                <a:spcPts val="1200"/>
              </a:lnSpc>
              <a:buNone/>
            </a:pPr>
            <a:r>
              <a:rPr lang="en-US" sz="727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Former product lead at an enterprise automation platform; understands the balance of enterprise depth and mid-market simplicity.</a:t>
            </a:r>
            <a:endParaRPr lang="en-US" sz="727" dirty="0"/>
          </a:p>
        </p:txBody>
      </p:sp>
      <p:sp>
        <p:nvSpPr>
          <p:cNvPr id="22" name="Text 15"/>
          <p:cNvSpPr/>
          <p:nvPr/>
        </p:nvSpPr>
        <p:spPr>
          <a:xfrm>
            <a:off x="428625" y="3700463"/>
            <a:ext cx="5231597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2000"/>
              </a:lnSpc>
              <a:buNone/>
            </a:pPr>
            <a:r>
              <a:rPr lang="en-US" sz="1269" i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Every mid-market company deserves the same automation </a:t>
            </a:r>
            <a:r>
              <a:rPr lang="en-US" sz="1269" i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power as the Fortune 500 — without the Fortune 500 price tag </a:t>
            </a:r>
            <a:r>
              <a:rPr lang="en-US" sz="1269" i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or timeline. Nexara is building the platform that makes that </a:t>
            </a:r>
            <a:r>
              <a:rPr lang="en-US" sz="1269" i="1" dirty="0">
                <a:solidFill>
                  <a:srgbClr val="9A8A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possible.</a:t>
            </a:r>
            <a:endParaRPr lang="en-US" sz="1269" dirty="0"/>
          </a:p>
        </p:txBody>
      </p:sp>
      <p:sp>
        <p:nvSpPr>
          <p:cNvPr id="23" name="Shape 16"/>
          <p:cNvSpPr/>
          <p:nvPr/>
        </p:nvSpPr>
        <p:spPr>
          <a:xfrm>
            <a:off x="6095991" y="3286125"/>
            <a:ext cx="3047981" cy="1857375"/>
          </a:xfrm>
          <a:prstGeom prst="rect">
            <a:avLst/>
          </a:prstGeom>
          <a:solidFill>
            <a:srgbClr val="715CF7">
              <a:alpha val="5000"/>
            </a:srgbClr>
          </a:solidFill>
          <a:ln/>
        </p:spPr>
      </p:sp>
      <p:sp>
        <p:nvSpPr>
          <p:cNvPr id="24" name="Text 17"/>
          <p:cNvSpPr/>
          <p:nvPr/>
        </p:nvSpPr>
        <p:spPr>
          <a:xfrm>
            <a:off x="214313" y="3557588"/>
            <a:ext cx="166092" cy="64293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5100"/>
              </a:lnSpc>
              <a:buNone/>
            </a:pPr>
            <a:r>
              <a:rPr lang="en-US" sz="3077" b="1" i="1" dirty="0">
                <a:solidFill>
                  <a:srgbClr val="715CF7">
                    <a:alpha val="20000"/>
                  </a:srgbClr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\"</a:t>
            </a:r>
            <a:endParaRPr lang="en-US" sz="3077" dirty="0"/>
          </a:p>
        </p:txBody>
      </p:sp>
      <p:sp>
        <p:nvSpPr>
          <p:cNvPr id="25" name="Text 18"/>
          <p:cNvSpPr/>
          <p:nvPr/>
        </p:nvSpPr>
        <p:spPr>
          <a:xfrm>
            <a:off x="6524616" y="3694044"/>
            <a:ext cx="2190731" cy="43576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algn="l" indent="0" marL="0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2C21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JOIN OUR $5M SEED ROUND</a:t>
            </a:r>
            <a:endParaRPr lang="en-US" sz="1193" dirty="0"/>
          </a:p>
        </p:txBody>
      </p:sp>
      <p:pic>
        <p:nvPicPr>
          <p:cNvPr id="26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4616" y="4319122"/>
            <a:ext cx="142875" cy="128588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6738928" y="4304835"/>
            <a:ext cx="1094780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invest@nexara.ai</a:t>
            </a:r>
            <a:endParaRPr lang="en-US" sz="942" dirty="0"/>
          </a:p>
        </p:txBody>
      </p:sp>
      <p:pic>
        <p:nvPicPr>
          <p:cNvPr id="2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24616" y="4550569"/>
            <a:ext cx="142875" cy="128588"/>
          </a:xfrm>
          <a:prstGeom prst="rect">
            <a:avLst/>
          </a:prstGeom>
        </p:spPr>
      </p:pic>
      <p:sp>
        <p:nvSpPr>
          <p:cNvPr id="29" name="Text 20"/>
          <p:cNvSpPr/>
          <p:nvPr/>
        </p:nvSpPr>
        <p:spPr>
          <a:xfrm>
            <a:off x="6738928" y="4536281"/>
            <a:ext cx="587573" cy="16430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algn="l" indent="0" marL="0">
              <a:lnSpc>
                <a:spcPts val="18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Space Grotesk" pitchFamily="34" charset="0"/>
                <a:ea typeface="Space Grotesk" pitchFamily="34" charset="-122"/>
                <a:cs typeface="Space Grotesk" pitchFamily="34" charset="-120"/>
              </a:rPr>
              <a:t>nexara.ai</a:t>
            </a:r>
            <a:endParaRPr lang="en-US" sz="94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2026-03-31T14:44:26Z</dcterms:created>
  <dcterms:modified xsi:type="dcterms:W3CDTF">2026-03-31T14:44:26Z</dcterms:modified>
</cp:coreProperties>
</file>