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?>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</p:sldIdLst>
  <p:sldSz cy="5143500" cx="9144000"/>
  <p:notesSz cx="51435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B4C60565-C9D6-4387-A2C5-AE458EFD767D}">
  <a:tblStyle styleId="{B4C60565-C9D6-4387-A2C5-AE458EFD767D}" styleName="Table_0">
    <a:wholeTbl>
      <a:tcTxStyle>
        <a:font>
          <a:latin typeface="Arial"/>
          <a:ea typeface="Arial"/>
          <a:cs typeface="Arial"/>
        </a:font>
        <a:srgbClr val="000000"/>
      </a:tcTx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_rels/presentation.xml.rels><?xml version="1.0" encoding="UTF-8"?>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?>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?>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?>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?>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?>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?>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?>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?>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?>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1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3" name="Google Shape;13;p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" name="Google Shape;14;p1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2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3" name="Google Shape;23;p2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" name="Google Shape;24;p2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3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6" name="Google Shape;46;p3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7" name="Google Shape;47;p3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4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6" name="Google Shape;66;p4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7" name="Google Shape;67;p4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5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92" name="Google Shape;92;p5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3" name="Google Shape;93;p5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6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00" name="Google Shape;100;p6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1" name="Google Shape;101;p6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3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7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25" name="Google Shape;125;p7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6" name="Google Shape;126;p7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6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p8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48" name="Google Shape;148;p8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9" name="Google Shape;149;p8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EFAULT">
  <p:cSld name="DEFAULT">
    <p:bg>
      <p:bgPr>
        <a:solidFill>
          <a:schemeClr val="lt1"/>
        </a:solidFill>
      </p:bgPr>
    </p:bg>
    <p:spTree>
      <p:nvGrpSpPr>
        <p:cNvPr id="10" name="Shape 10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1.png"/><Relationship Id="rId4" Type="http://schemas.openxmlformats.org/officeDocument/2006/relationships/image" Target="../media/image2.png"/></Relationships>
</file>

<file path=ppt/slides/_rels/slide7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10825"/>
        </a:solidFill>
      </p:bgPr>
    </p:bg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/>
          <p:nvPr/>
        </p:nvSpPr>
        <p:spPr>
          <a:xfrm>
            <a:off x="3810000" y="1149400"/>
            <a:ext cx="1524000" cy="50750"/>
          </a:xfrm>
          <a:prstGeom prst="rect">
            <a:avLst/>
          </a:prstGeom>
          <a:solidFill>
            <a:srgbClr val="733CFA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" name="Google Shape;17;p3"/>
          <p:cNvSpPr/>
          <p:nvPr/>
        </p:nvSpPr>
        <p:spPr>
          <a:xfrm>
            <a:off x="3181469" y="1581150"/>
            <a:ext cx="2781062" cy="70485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800"/>
              <a:buFont typeface="Arial"/>
              <a:buNone/>
            </a:pPr>
            <a:r>
              <a:rPr b="1" i="0" lang="en-US" sz="48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NEXARA</a:t>
            </a:r>
            <a:endParaRPr b="0" i="0" sz="4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" name="Google Shape;18;p3"/>
          <p:cNvSpPr/>
          <p:nvPr/>
        </p:nvSpPr>
        <p:spPr>
          <a:xfrm>
            <a:off x="1859250" y="2476500"/>
            <a:ext cx="5425500" cy="2667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9A8AFF"/>
              </a:buClr>
              <a:buSzPts val="1800"/>
              <a:buFont typeface="Arial"/>
              <a:buNone/>
            </a:pPr>
            <a:r>
              <a:rPr b="0" i="0" lang="en-US" sz="1800" u="none" cap="none" strike="noStrike">
                <a:solidFill>
                  <a:srgbClr val="9A8AFF"/>
                </a:solidFill>
                <a:latin typeface="Arial"/>
                <a:ea typeface="Arial"/>
                <a:cs typeface="Arial"/>
                <a:sym typeface="Arial"/>
              </a:rPr>
              <a:t>AI-Powered Workflow Automation for the Mid-Market</a:t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" name="Google Shape;19;p3"/>
          <p:cNvSpPr/>
          <p:nvPr/>
        </p:nvSpPr>
        <p:spPr>
          <a:xfrm>
            <a:off x="2815084" y="3479750"/>
            <a:ext cx="3513683" cy="514350"/>
          </a:xfrm>
          <a:prstGeom prst="roundRect">
            <a:avLst>
              <a:gd fmla="val 19753" name="adj"/>
            </a:avLst>
          </a:prstGeom>
          <a:solidFill>
            <a:srgbClr val="733CFA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" name="Google Shape;20;p3"/>
          <p:cNvSpPr/>
          <p:nvPr/>
        </p:nvSpPr>
        <p:spPr>
          <a:xfrm>
            <a:off x="3196084" y="3632150"/>
            <a:ext cx="2806717" cy="20955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Arial"/>
              <a:buNone/>
            </a:pPr>
            <a:r>
              <a:rPr b="1" i="0" lang="en-US" sz="1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Series A Investment Opportunity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10825"/>
        </a:solidFill>
      </p:bgPr>
    </p:bg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4"/>
          <p:cNvSpPr/>
          <p:nvPr/>
        </p:nvSpPr>
        <p:spPr>
          <a:xfrm>
            <a:off x="507950" y="395288"/>
            <a:ext cx="76200" cy="381000"/>
          </a:xfrm>
          <a:prstGeom prst="rect">
            <a:avLst/>
          </a:prstGeom>
          <a:solidFill>
            <a:srgbClr val="733CFA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" name="Google Shape;27;p4"/>
          <p:cNvSpPr/>
          <p:nvPr/>
        </p:nvSpPr>
        <p:spPr>
          <a:xfrm>
            <a:off x="736550" y="381000"/>
            <a:ext cx="3344713" cy="4095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Arial"/>
              <a:buNone/>
            </a:pPr>
            <a:r>
              <a:rPr b="1" i="0" lang="en-US" sz="28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Market Opportunity</a:t>
            </a:r>
            <a:endParaRPr b="0" i="0" sz="2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" name="Google Shape;28;p4"/>
          <p:cNvSpPr/>
          <p:nvPr/>
        </p:nvSpPr>
        <p:spPr>
          <a:xfrm>
            <a:off x="507950" y="1108025"/>
            <a:ext cx="3937099" cy="2009180"/>
          </a:xfrm>
          <a:prstGeom prst="roundRect">
            <a:avLst>
              <a:gd fmla="val 5057" name="adj"/>
            </a:avLst>
          </a:prstGeom>
          <a:solidFill>
            <a:srgbClr val="0D1130"/>
          </a:solidFill>
          <a:ln cap="flat" cmpd="sng" w="9525">
            <a:solidFill>
              <a:srgbClr val="715CF7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" name="Google Shape;29;p4"/>
          <p:cNvSpPr/>
          <p:nvPr/>
        </p:nvSpPr>
        <p:spPr>
          <a:xfrm>
            <a:off x="771376" y="1371451"/>
            <a:ext cx="3478453" cy="152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9A8AFF"/>
              </a:buClr>
              <a:buSzPts val="1100"/>
              <a:buFont typeface="Arial"/>
              <a:buNone/>
            </a:pPr>
            <a:r>
              <a:rPr b="0" i="0" lang="en-US" sz="1100" u="none" cap="none" strike="noStrike">
                <a:solidFill>
                  <a:srgbClr val="9A8AFF"/>
                </a:solidFill>
                <a:latin typeface="Arial"/>
                <a:ea typeface="Arial"/>
                <a:cs typeface="Arial"/>
                <a:sym typeface="Arial"/>
              </a:rPr>
              <a:t>Global Workflow Automation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0" name="Google Shape;30;p4"/>
          <p:cNvSpPr/>
          <p:nvPr/>
        </p:nvSpPr>
        <p:spPr>
          <a:xfrm>
            <a:off x="771376" y="1625352"/>
            <a:ext cx="3478453" cy="46672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Arial"/>
              <a:buNone/>
            </a:pPr>
            <a:r>
              <a:rPr b="1" i="0" lang="en-US" sz="32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$23.77B</a:t>
            </a:r>
            <a:endParaRPr b="0" i="0" sz="3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" name="Google Shape;31;p4"/>
          <p:cNvSpPr/>
          <p:nvPr/>
        </p:nvSpPr>
        <p:spPr>
          <a:xfrm>
            <a:off x="771376" y="2193578"/>
            <a:ext cx="3478453" cy="152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B8B8D1"/>
              </a:buClr>
              <a:buSzPts val="1100"/>
              <a:buFont typeface="Arial"/>
              <a:buNone/>
            </a:pPr>
            <a:r>
              <a:rPr b="0" i="0" lang="en-US" sz="1100" u="none" cap="none" strike="noStrike">
                <a:solidFill>
                  <a:srgbClr val="B8B8D1"/>
                </a:solidFill>
                <a:latin typeface="Arial"/>
                <a:ea typeface="Arial"/>
                <a:cs typeface="Arial"/>
                <a:sym typeface="Arial"/>
              </a:rPr>
              <a:t>→ $40.77B by 2031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" name="Google Shape;32;p4"/>
          <p:cNvSpPr/>
          <p:nvPr/>
        </p:nvSpPr>
        <p:spPr>
          <a:xfrm>
            <a:off x="771376" y="2447479"/>
            <a:ext cx="3478453" cy="17145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733CFA"/>
              </a:buClr>
              <a:buSzPts val="1200"/>
              <a:buFont typeface="Arial"/>
              <a:buNone/>
            </a:pPr>
            <a:r>
              <a:rPr b="1" i="0" lang="en-US" sz="1200" u="none" cap="none" strike="noStrike">
                <a:solidFill>
                  <a:srgbClr val="733CFA"/>
                </a:solidFill>
                <a:latin typeface="Arial"/>
                <a:ea typeface="Arial"/>
                <a:cs typeface="Arial"/>
                <a:sym typeface="Arial"/>
              </a:rPr>
              <a:t>CAGR: 9.41%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" name="Google Shape;33;p4"/>
          <p:cNvSpPr/>
          <p:nvPr/>
        </p:nvSpPr>
        <p:spPr>
          <a:xfrm>
            <a:off x="771376" y="2720429"/>
            <a:ext cx="3478453" cy="13335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B8B8D1"/>
              </a:buClr>
              <a:buSzPts val="900"/>
              <a:buFont typeface="Arial"/>
              <a:buNone/>
            </a:pPr>
            <a:r>
              <a:rPr b="0" i="0" lang="en-US" sz="900" u="none" cap="none" strike="noStrike">
                <a:solidFill>
                  <a:srgbClr val="B8B8D1"/>
                </a:solidFill>
                <a:latin typeface="Arial"/>
                <a:ea typeface="Arial"/>
                <a:cs typeface="Arial"/>
                <a:sym typeface="Arial"/>
              </a:rPr>
              <a:t>Source: Mordor Intelligence</a:t>
            </a:r>
            <a:endParaRPr b="0" i="0" sz="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" name="Google Shape;34;p4"/>
          <p:cNvSpPr/>
          <p:nvPr/>
        </p:nvSpPr>
        <p:spPr>
          <a:xfrm>
            <a:off x="4698950" y="1108025"/>
            <a:ext cx="3937099" cy="2009180"/>
          </a:xfrm>
          <a:prstGeom prst="roundRect">
            <a:avLst>
              <a:gd fmla="val 5057" name="adj"/>
            </a:avLst>
          </a:prstGeom>
          <a:solidFill>
            <a:srgbClr val="0D1130"/>
          </a:solidFill>
          <a:ln cap="flat" cmpd="sng" w="9525">
            <a:solidFill>
              <a:srgbClr val="715CF7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" name="Google Shape;35;p4"/>
          <p:cNvSpPr/>
          <p:nvPr/>
        </p:nvSpPr>
        <p:spPr>
          <a:xfrm>
            <a:off x="4962376" y="1371451"/>
            <a:ext cx="3478453" cy="152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9A8AFF"/>
              </a:buClr>
              <a:buSzPts val="1100"/>
              <a:buFont typeface="Arial"/>
              <a:buNone/>
            </a:pPr>
            <a:r>
              <a:rPr b="0" i="0" lang="en-US" sz="1100" u="none" cap="none" strike="noStrike">
                <a:solidFill>
                  <a:srgbClr val="9A8AFF"/>
                </a:solidFill>
                <a:latin typeface="Arial"/>
                <a:ea typeface="Arial"/>
                <a:cs typeface="Arial"/>
                <a:sym typeface="Arial"/>
              </a:rPr>
              <a:t>Intelligent Process Automation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6" name="Google Shape;36;p4"/>
          <p:cNvSpPr/>
          <p:nvPr/>
        </p:nvSpPr>
        <p:spPr>
          <a:xfrm>
            <a:off x="4962376" y="1625352"/>
            <a:ext cx="3478453" cy="46672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Arial"/>
              <a:buNone/>
            </a:pPr>
            <a:r>
              <a:rPr b="1" i="0" lang="en-US" sz="32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$14.55B</a:t>
            </a:r>
            <a:endParaRPr b="0" i="0" sz="3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7" name="Google Shape;37;p4"/>
          <p:cNvSpPr/>
          <p:nvPr/>
        </p:nvSpPr>
        <p:spPr>
          <a:xfrm>
            <a:off x="4962376" y="2193578"/>
            <a:ext cx="3478453" cy="152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B8B8D1"/>
              </a:buClr>
              <a:buSzPts val="1100"/>
              <a:buFont typeface="Arial"/>
              <a:buNone/>
            </a:pPr>
            <a:r>
              <a:rPr b="0" i="0" lang="en-US" sz="1100" u="none" cap="none" strike="noStrike">
                <a:solidFill>
                  <a:srgbClr val="B8B8D1"/>
                </a:solidFill>
                <a:latin typeface="Arial"/>
                <a:ea typeface="Arial"/>
                <a:cs typeface="Arial"/>
                <a:sym typeface="Arial"/>
              </a:rPr>
              <a:t>→ $44.74B by 2030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8" name="Google Shape;38;p4"/>
          <p:cNvSpPr/>
          <p:nvPr/>
        </p:nvSpPr>
        <p:spPr>
          <a:xfrm>
            <a:off x="4962376" y="2447479"/>
            <a:ext cx="3478453" cy="17145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733CFA"/>
              </a:buClr>
              <a:buSzPts val="1200"/>
              <a:buFont typeface="Arial"/>
              <a:buNone/>
            </a:pPr>
            <a:r>
              <a:rPr b="1" i="0" lang="en-US" sz="1200" u="none" cap="none" strike="noStrike">
                <a:solidFill>
                  <a:srgbClr val="733CFA"/>
                </a:solidFill>
                <a:latin typeface="Arial"/>
                <a:ea typeface="Arial"/>
                <a:cs typeface="Arial"/>
                <a:sym typeface="Arial"/>
              </a:rPr>
              <a:t>CAGR: 22.6%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9" name="Google Shape;39;p4"/>
          <p:cNvSpPr/>
          <p:nvPr/>
        </p:nvSpPr>
        <p:spPr>
          <a:xfrm>
            <a:off x="4962376" y="2720429"/>
            <a:ext cx="3478453" cy="13335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B8B8D1"/>
              </a:buClr>
              <a:buSzPts val="900"/>
              <a:buFont typeface="Arial"/>
              <a:buNone/>
            </a:pPr>
            <a:r>
              <a:rPr b="0" i="0" lang="en-US" sz="900" u="none" cap="none" strike="noStrike">
                <a:solidFill>
                  <a:srgbClr val="B8B8D1"/>
                </a:solidFill>
                <a:latin typeface="Arial"/>
                <a:ea typeface="Arial"/>
                <a:cs typeface="Arial"/>
                <a:sym typeface="Arial"/>
              </a:rPr>
              <a:t>Source: Grand View Research</a:t>
            </a:r>
            <a:endParaRPr b="0" i="0" sz="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0" name="Google Shape;40;p4"/>
          <p:cNvSpPr/>
          <p:nvPr/>
        </p:nvSpPr>
        <p:spPr>
          <a:xfrm>
            <a:off x="507950" y="3371106"/>
            <a:ext cx="8128099" cy="825401"/>
          </a:xfrm>
          <a:prstGeom prst="rect">
            <a:avLst/>
          </a:prstGeom>
          <a:solidFill>
            <a:srgbClr val="0D113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41" name="Google Shape;41;p4"/>
          <p:cNvCxnSpPr/>
          <p:nvPr/>
        </p:nvCxnSpPr>
        <p:spPr>
          <a:xfrm>
            <a:off x="531763" y="3371106"/>
            <a:ext cx="0" cy="825401"/>
          </a:xfrm>
          <a:prstGeom prst="straightConnector1">
            <a:avLst/>
          </a:prstGeom>
          <a:noFill/>
          <a:ln cap="flat" cmpd="sng" w="47625">
            <a:solidFill>
              <a:srgbClr val="715CF7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42" name="Google Shape;42;p4"/>
          <p:cNvSpPr/>
          <p:nvPr/>
        </p:nvSpPr>
        <p:spPr>
          <a:xfrm>
            <a:off x="809476" y="3561606"/>
            <a:ext cx="7724126" cy="20955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733CFA"/>
              </a:buClr>
              <a:buSzPts val="1400"/>
              <a:buFont typeface="Arial"/>
              <a:buNone/>
            </a:pPr>
            <a:r>
              <a:rPr b="1" i="0" lang="en-US" sz="1400" u="none" cap="none" strike="noStrike">
                <a:solidFill>
                  <a:srgbClr val="733CFA"/>
                </a:solidFill>
                <a:latin typeface="Arial"/>
                <a:ea typeface="Arial"/>
                <a:cs typeface="Arial"/>
                <a:sym typeface="Arial"/>
              </a:rPr>
              <a:t>90%</a:t>
            </a:r>
            <a:r>
              <a:rPr b="0" i="0" lang="en-US" sz="1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 of large enterprises have listed hyperautomation as a strategic priority in 2024–2025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3" name="Google Shape;43;p4"/>
          <p:cNvSpPr/>
          <p:nvPr/>
        </p:nvSpPr>
        <p:spPr>
          <a:xfrm>
            <a:off x="809476" y="3872657"/>
            <a:ext cx="7724126" cy="13335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B8B8D1"/>
              </a:buClr>
              <a:buSzPts val="900"/>
              <a:buFont typeface="Arial"/>
              <a:buNone/>
            </a:pPr>
            <a:r>
              <a:rPr b="0" i="0" lang="en-US" sz="900" u="none" cap="none" strike="noStrike">
                <a:solidFill>
                  <a:srgbClr val="B8B8D1"/>
                </a:solidFill>
                <a:latin typeface="Arial"/>
                <a:ea typeface="Arial"/>
                <a:cs typeface="Arial"/>
                <a:sym typeface="Arial"/>
              </a:rPr>
              <a:t>Source: ShareFile / GM Insights</a:t>
            </a:r>
            <a:endParaRPr b="0" i="0" sz="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10825"/>
        </a:solidFill>
      </p:bgPr>
    </p:bg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5"/>
          <p:cNvSpPr/>
          <p:nvPr/>
        </p:nvSpPr>
        <p:spPr>
          <a:xfrm>
            <a:off x="507950" y="395288"/>
            <a:ext cx="76200" cy="381000"/>
          </a:xfrm>
          <a:prstGeom prst="rect">
            <a:avLst/>
          </a:prstGeom>
          <a:solidFill>
            <a:srgbClr val="733CFA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0" name="Google Shape;50;p5"/>
          <p:cNvSpPr/>
          <p:nvPr/>
        </p:nvSpPr>
        <p:spPr>
          <a:xfrm>
            <a:off x="736550" y="381000"/>
            <a:ext cx="2196614" cy="4095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Arial"/>
              <a:buNone/>
            </a:pPr>
            <a:r>
              <a:rPr b="1" i="0" lang="en-US" sz="28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The Problem</a:t>
            </a:r>
            <a:endParaRPr b="0" i="0" sz="2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1" name="Google Shape;51;p5"/>
          <p:cNvSpPr/>
          <p:nvPr/>
        </p:nvSpPr>
        <p:spPr>
          <a:xfrm>
            <a:off x="507950" y="1044476"/>
            <a:ext cx="8290661" cy="20955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B8B8D1"/>
              </a:buClr>
              <a:buSzPts val="1400"/>
              <a:buFont typeface="Arial"/>
              <a:buNone/>
            </a:pPr>
            <a:r>
              <a:rPr b="0" i="0" lang="en-US" sz="1400" u="none" cap="none" strike="noStrike">
                <a:solidFill>
                  <a:srgbClr val="B8B8D1"/>
                </a:solidFill>
                <a:latin typeface="Arial"/>
                <a:ea typeface="Arial"/>
                <a:cs typeface="Arial"/>
                <a:sym typeface="Arial"/>
              </a:rPr>
              <a:t>Mid-market companies (100–1,000 employees) are caught in the automation gap: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2" name="Google Shape;52;p5"/>
          <p:cNvSpPr/>
          <p:nvPr/>
        </p:nvSpPr>
        <p:spPr>
          <a:xfrm>
            <a:off x="507950" y="1507927"/>
            <a:ext cx="381000" cy="381000"/>
          </a:xfrm>
          <a:prstGeom prst="roundRect">
            <a:avLst>
              <a:gd fmla="val 240000" name="adj"/>
            </a:avLst>
          </a:prstGeom>
          <a:solidFill>
            <a:srgbClr val="733CFA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3" name="Google Shape;53;p5"/>
          <p:cNvSpPr/>
          <p:nvPr/>
        </p:nvSpPr>
        <p:spPr>
          <a:xfrm>
            <a:off x="648891" y="1593652"/>
            <a:ext cx="100950" cy="20955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Arial"/>
              <a:buNone/>
            </a:pPr>
            <a:r>
              <a:rPr b="1" i="0" lang="en-US" sz="1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1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4" name="Google Shape;54;p5"/>
          <p:cNvSpPr/>
          <p:nvPr/>
        </p:nvSpPr>
        <p:spPr>
          <a:xfrm>
            <a:off x="1079450" y="1507927"/>
            <a:ext cx="5540871" cy="20002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300"/>
              <a:buFont typeface="Arial"/>
              <a:buNone/>
            </a:pPr>
            <a:r>
              <a:rPr b="1" i="0" lang="en-US" sz="13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Enterprise solutions are too complex &amp; expensive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5" name="Google Shape;55;p5"/>
          <p:cNvSpPr/>
          <p:nvPr/>
        </p:nvSpPr>
        <p:spPr>
          <a:xfrm>
            <a:off x="1079450" y="1771352"/>
            <a:ext cx="5540871" cy="152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B8B8D1"/>
              </a:buClr>
              <a:buSzPts val="1100"/>
              <a:buFont typeface="Arial"/>
              <a:buNone/>
            </a:pPr>
            <a:r>
              <a:rPr b="0" i="0" lang="en-US" sz="1100" u="none" cap="none" strike="noStrike">
                <a:solidFill>
                  <a:srgbClr val="B8B8D1"/>
                </a:solidFill>
                <a:latin typeface="Arial"/>
                <a:ea typeface="Arial"/>
                <a:cs typeface="Arial"/>
                <a:sym typeface="Arial"/>
              </a:rPr>
              <a:t>UiPath and Automation Anywhere require lengthy implementations and dedicated teams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6" name="Google Shape;56;p5"/>
          <p:cNvSpPr/>
          <p:nvPr/>
        </p:nvSpPr>
        <p:spPr>
          <a:xfrm>
            <a:off x="507950" y="2114252"/>
            <a:ext cx="381000" cy="381000"/>
          </a:xfrm>
          <a:prstGeom prst="roundRect">
            <a:avLst>
              <a:gd fmla="val 240000" name="adj"/>
            </a:avLst>
          </a:prstGeom>
          <a:solidFill>
            <a:srgbClr val="733CFA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" name="Google Shape;57;p5"/>
          <p:cNvSpPr/>
          <p:nvPr/>
        </p:nvSpPr>
        <p:spPr>
          <a:xfrm>
            <a:off x="648891" y="2199977"/>
            <a:ext cx="100950" cy="20955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Arial"/>
              <a:buNone/>
            </a:pPr>
            <a:r>
              <a:rPr b="1" i="0" lang="en-US" sz="1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2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8" name="Google Shape;58;p5"/>
          <p:cNvSpPr/>
          <p:nvPr/>
        </p:nvSpPr>
        <p:spPr>
          <a:xfrm>
            <a:off x="1079450" y="2114252"/>
            <a:ext cx="4427839" cy="20002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300"/>
              <a:buFont typeface="Arial"/>
              <a:buNone/>
            </a:pPr>
            <a:r>
              <a:rPr b="1" i="0" lang="en-US" sz="13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SMB tools lack workflow depth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9" name="Google Shape;59;p5"/>
          <p:cNvSpPr/>
          <p:nvPr/>
        </p:nvSpPr>
        <p:spPr>
          <a:xfrm>
            <a:off x="1079450" y="2377678"/>
            <a:ext cx="4427839" cy="152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B8B8D1"/>
              </a:buClr>
              <a:buSzPts val="1100"/>
              <a:buFont typeface="Arial"/>
              <a:buNone/>
            </a:pPr>
            <a:r>
              <a:rPr b="0" i="0" lang="en-US" sz="1100" u="none" cap="none" strike="noStrike">
                <a:solidFill>
                  <a:srgbClr val="B8B8D1"/>
                </a:solidFill>
                <a:latin typeface="Arial"/>
                <a:ea typeface="Arial"/>
                <a:cs typeface="Arial"/>
                <a:sym typeface="Arial"/>
              </a:rPr>
              <a:t>Zapier and Make can't handle complex, multi-step business processes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0" name="Google Shape;60;p5"/>
          <p:cNvSpPr/>
          <p:nvPr/>
        </p:nvSpPr>
        <p:spPr>
          <a:xfrm>
            <a:off x="507950" y="2720578"/>
            <a:ext cx="381000" cy="381000"/>
          </a:xfrm>
          <a:prstGeom prst="roundRect">
            <a:avLst>
              <a:gd fmla="val 240000" name="adj"/>
            </a:avLst>
          </a:prstGeom>
          <a:solidFill>
            <a:srgbClr val="733CFA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1" name="Google Shape;61;p5"/>
          <p:cNvSpPr/>
          <p:nvPr/>
        </p:nvSpPr>
        <p:spPr>
          <a:xfrm>
            <a:off x="648891" y="2806303"/>
            <a:ext cx="100950" cy="20955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Arial"/>
              <a:buNone/>
            </a:pPr>
            <a:r>
              <a:rPr b="1" i="0" lang="en-US" sz="1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3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2" name="Google Shape;62;p5"/>
          <p:cNvSpPr/>
          <p:nvPr/>
        </p:nvSpPr>
        <p:spPr>
          <a:xfrm>
            <a:off x="1079450" y="2720578"/>
            <a:ext cx="5524932" cy="20002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300"/>
              <a:buFont typeface="Arial"/>
              <a:buNone/>
            </a:pPr>
            <a:r>
              <a:rPr b="1" i="0" lang="en-US" sz="13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AI is bolted on, not built in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3" name="Google Shape;63;p5"/>
          <p:cNvSpPr/>
          <p:nvPr/>
        </p:nvSpPr>
        <p:spPr>
          <a:xfrm>
            <a:off x="1079450" y="2984004"/>
            <a:ext cx="5524932" cy="152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B8B8D1"/>
              </a:buClr>
              <a:buSzPts val="1100"/>
              <a:buFont typeface="Arial"/>
              <a:buNone/>
            </a:pPr>
            <a:r>
              <a:rPr b="0" i="0" lang="en-US" sz="1100" u="none" cap="none" strike="noStrike">
                <a:solidFill>
                  <a:srgbClr val="B8B8D1"/>
                </a:solidFill>
                <a:latin typeface="Arial"/>
                <a:ea typeface="Arial"/>
                <a:cs typeface="Arial"/>
                <a:sym typeface="Arial"/>
              </a:rPr>
              <a:t>Legacy automation platforms treat AI as an afterthought, limiting intelligence capabilities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10825"/>
        </a:solidFill>
      </p:bgPr>
    </p:bg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6"/>
          <p:cNvSpPr/>
          <p:nvPr/>
        </p:nvSpPr>
        <p:spPr>
          <a:xfrm>
            <a:off x="507950" y="395288"/>
            <a:ext cx="76200" cy="381000"/>
          </a:xfrm>
          <a:prstGeom prst="rect">
            <a:avLst/>
          </a:prstGeom>
          <a:solidFill>
            <a:srgbClr val="733CFA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0" name="Google Shape;70;p6"/>
          <p:cNvSpPr/>
          <p:nvPr/>
        </p:nvSpPr>
        <p:spPr>
          <a:xfrm>
            <a:off x="736550" y="381000"/>
            <a:ext cx="2195855" cy="4095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Arial"/>
              <a:buNone/>
            </a:pPr>
            <a:r>
              <a:rPr b="1" i="0" lang="en-US" sz="28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Our Solution</a:t>
            </a:r>
            <a:endParaRPr b="0" i="0" sz="2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1" name="Google Shape;71;p6"/>
          <p:cNvSpPr/>
          <p:nvPr/>
        </p:nvSpPr>
        <p:spPr>
          <a:xfrm>
            <a:off x="507950" y="1044476"/>
            <a:ext cx="8128099" cy="1247626"/>
          </a:xfrm>
          <a:prstGeom prst="roundRect">
            <a:avLst>
              <a:gd fmla="val 12215" name="adj"/>
            </a:avLst>
          </a:prstGeom>
          <a:solidFill>
            <a:srgbClr val="0D1130"/>
          </a:solidFill>
          <a:ln cap="flat" cmpd="sng" w="9525">
            <a:solidFill>
              <a:srgbClr val="715CF7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2" name="Google Shape;72;p6"/>
          <p:cNvSpPr/>
          <p:nvPr/>
        </p:nvSpPr>
        <p:spPr>
          <a:xfrm>
            <a:off x="834926" y="1371451"/>
            <a:ext cx="7623631" cy="2952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Arial"/>
              <a:buNone/>
            </a:pPr>
            <a:r>
              <a:rPr b="1" i="0" lang="en-US" sz="20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Nexara: AI-Native Workflow Automation</a:t>
            </a:r>
            <a:endParaRPr b="0" i="0" sz="2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3" name="Google Shape;73;p6"/>
          <p:cNvSpPr/>
          <p:nvPr/>
        </p:nvSpPr>
        <p:spPr>
          <a:xfrm>
            <a:off x="834926" y="1793677"/>
            <a:ext cx="7623631" cy="17145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B8B8D1"/>
              </a:buClr>
              <a:buSzPts val="1200"/>
              <a:buFont typeface="Arial"/>
              <a:buNone/>
            </a:pPr>
            <a:r>
              <a:rPr b="0" i="0" lang="en-US" sz="1200" u="none" cap="none" strike="noStrike">
                <a:solidFill>
                  <a:srgbClr val="B8B8D1"/>
                </a:solidFill>
                <a:latin typeface="Arial"/>
                <a:ea typeface="Arial"/>
                <a:cs typeface="Arial"/>
                <a:sym typeface="Arial"/>
              </a:rPr>
              <a:t>Built from the ground up with artificial intelligence at its core, designed specifically for mid-market companies.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4" name="Google Shape;74;p6"/>
          <p:cNvSpPr/>
          <p:nvPr/>
        </p:nvSpPr>
        <p:spPr>
          <a:xfrm>
            <a:off x="1134963" y="2736503"/>
            <a:ext cx="634901" cy="634901"/>
          </a:xfrm>
          <a:prstGeom prst="roundRect">
            <a:avLst>
              <a:gd fmla="val 24004" name="adj"/>
            </a:avLst>
          </a:prstGeom>
          <a:solidFill>
            <a:srgbClr val="733CFA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5" name="Google Shape;75;p6"/>
          <p:cNvSpPr/>
          <p:nvPr/>
        </p:nvSpPr>
        <p:spPr>
          <a:xfrm>
            <a:off x="1369832" y="2839641"/>
            <a:ext cx="165164" cy="42862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Arial"/>
              <a:buNone/>
            </a:pPr>
            <a:r>
              <a:rPr b="0" i="0" lang="en-US" sz="20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⚡</a:t>
            </a:r>
            <a:endParaRPr b="0" i="0" sz="2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6" name="Google Shape;76;p6"/>
          <p:cNvSpPr/>
          <p:nvPr/>
        </p:nvSpPr>
        <p:spPr>
          <a:xfrm>
            <a:off x="683370" y="3498354"/>
            <a:ext cx="1538237" cy="17145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Arial"/>
              <a:buNone/>
            </a:pPr>
            <a:r>
              <a:rPr b="1" i="0" lang="en-US" sz="12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Rapid Deployment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7" name="Google Shape;77;p6"/>
          <p:cNvSpPr/>
          <p:nvPr/>
        </p:nvSpPr>
        <p:spPr>
          <a:xfrm>
            <a:off x="683370" y="3733205"/>
            <a:ext cx="1538237" cy="28575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B8B8D1"/>
              </a:buClr>
              <a:buSzPts val="1000"/>
              <a:buFont typeface="Arial"/>
              <a:buNone/>
            </a:pPr>
            <a:r>
              <a:rPr b="0" i="0" lang="en-US" sz="1000" u="none" cap="none" strike="noStrike">
                <a:solidFill>
                  <a:srgbClr val="B8B8D1"/>
                </a:solidFill>
                <a:latin typeface="Arial"/>
                <a:ea typeface="Arial"/>
                <a:cs typeface="Arial"/>
                <a:sym typeface="Arial"/>
              </a:rPr>
              <a:t>Go live in days, not months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8" name="Google Shape;78;p6"/>
          <p:cNvSpPr/>
          <p:nvPr/>
        </p:nvSpPr>
        <p:spPr>
          <a:xfrm>
            <a:off x="3214688" y="2736503"/>
            <a:ext cx="634901" cy="634901"/>
          </a:xfrm>
          <a:prstGeom prst="roundRect">
            <a:avLst>
              <a:gd fmla="val 24004" name="adj"/>
            </a:avLst>
          </a:prstGeom>
          <a:solidFill>
            <a:srgbClr val="733CFA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9" name="Google Shape;79;p6"/>
          <p:cNvSpPr/>
          <p:nvPr/>
        </p:nvSpPr>
        <p:spPr>
          <a:xfrm>
            <a:off x="3434983" y="2906316"/>
            <a:ext cx="194310" cy="2952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Arial"/>
              <a:buNone/>
            </a:pPr>
            <a:r>
              <a:rPr b="0" i="0" lang="en-US" sz="20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🧠</a:t>
            </a:r>
            <a:endParaRPr b="0" i="0" sz="2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0" name="Google Shape;80;p6"/>
          <p:cNvSpPr/>
          <p:nvPr/>
        </p:nvSpPr>
        <p:spPr>
          <a:xfrm>
            <a:off x="2762944" y="3498354"/>
            <a:ext cx="1538389" cy="17145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Arial"/>
              <a:buNone/>
            </a:pPr>
            <a:r>
              <a:rPr b="1" i="0" lang="en-US" sz="12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AI-First Architecture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1" name="Google Shape;81;p6"/>
          <p:cNvSpPr/>
          <p:nvPr/>
        </p:nvSpPr>
        <p:spPr>
          <a:xfrm>
            <a:off x="2762944" y="3733205"/>
            <a:ext cx="1538389" cy="28575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B8B8D1"/>
              </a:buClr>
              <a:buSzPts val="1000"/>
              <a:buFont typeface="Arial"/>
              <a:buNone/>
            </a:pPr>
            <a:r>
              <a:rPr b="0" i="0" lang="en-US" sz="1000" u="none" cap="none" strike="noStrike">
                <a:solidFill>
                  <a:srgbClr val="B8B8D1"/>
                </a:solidFill>
                <a:latin typeface="Arial"/>
                <a:ea typeface="Arial"/>
                <a:cs typeface="Arial"/>
                <a:sym typeface="Arial"/>
              </a:rPr>
              <a:t>Intelligent automation that learns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2" name="Google Shape;82;p6"/>
          <p:cNvSpPr/>
          <p:nvPr/>
        </p:nvSpPr>
        <p:spPr>
          <a:xfrm>
            <a:off x="5294263" y="2736503"/>
            <a:ext cx="634901" cy="634901"/>
          </a:xfrm>
          <a:prstGeom prst="roundRect">
            <a:avLst>
              <a:gd fmla="val 24004" name="adj"/>
            </a:avLst>
          </a:prstGeom>
          <a:solidFill>
            <a:srgbClr val="733CFA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3" name="Google Shape;83;p6"/>
          <p:cNvSpPr/>
          <p:nvPr/>
        </p:nvSpPr>
        <p:spPr>
          <a:xfrm>
            <a:off x="5485412" y="2839641"/>
            <a:ext cx="252603" cy="42862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Arial"/>
              <a:buNone/>
            </a:pPr>
            <a:r>
              <a:rPr b="0" i="0" lang="en-US" sz="20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💰</a:t>
            </a:r>
            <a:endParaRPr b="0" i="0" sz="2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4" name="Google Shape;84;p6"/>
          <p:cNvSpPr/>
          <p:nvPr/>
        </p:nvSpPr>
        <p:spPr>
          <a:xfrm>
            <a:off x="4842669" y="3498354"/>
            <a:ext cx="1538237" cy="17145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Arial"/>
              <a:buNone/>
            </a:pPr>
            <a:r>
              <a:rPr b="1" i="0" lang="en-US" sz="12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Mid-Market Pricing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5" name="Google Shape;85;p6"/>
          <p:cNvSpPr/>
          <p:nvPr/>
        </p:nvSpPr>
        <p:spPr>
          <a:xfrm>
            <a:off x="4842669" y="3733205"/>
            <a:ext cx="1538237" cy="28575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B8B8D1"/>
              </a:buClr>
              <a:buSzPts val="1000"/>
              <a:buFont typeface="Arial"/>
              <a:buNone/>
            </a:pPr>
            <a:r>
              <a:rPr b="0" i="0" lang="en-US" sz="1000" u="none" cap="none" strike="noStrike">
                <a:solidFill>
                  <a:srgbClr val="B8B8D1"/>
                </a:solidFill>
                <a:latin typeface="Arial"/>
                <a:ea typeface="Arial"/>
                <a:cs typeface="Arial"/>
                <a:sym typeface="Arial"/>
              </a:rPr>
              <a:t>Enterprise power, SMB cost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6" name="Google Shape;86;p6"/>
          <p:cNvSpPr/>
          <p:nvPr/>
        </p:nvSpPr>
        <p:spPr>
          <a:xfrm>
            <a:off x="7373987" y="2736503"/>
            <a:ext cx="634901" cy="634901"/>
          </a:xfrm>
          <a:prstGeom prst="roundRect">
            <a:avLst>
              <a:gd fmla="val 24004" name="adj"/>
            </a:avLst>
          </a:prstGeom>
          <a:solidFill>
            <a:srgbClr val="733CFA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7" name="Google Shape;87;p6"/>
          <p:cNvSpPr/>
          <p:nvPr/>
        </p:nvSpPr>
        <p:spPr>
          <a:xfrm>
            <a:off x="7594283" y="2906316"/>
            <a:ext cx="194310" cy="2952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Arial"/>
              <a:buNone/>
            </a:pPr>
            <a:r>
              <a:rPr b="0" i="0" lang="en-US" sz="20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🔗</a:t>
            </a:r>
            <a:endParaRPr b="0" i="0" sz="2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8" name="Google Shape;88;p6"/>
          <p:cNvSpPr/>
          <p:nvPr/>
        </p:nvSpPr>
        <p:spPr>
          <a:xfrm>
            <a:off x="6922243" y="3498354"/>
            <a:ext cx="1538389" cy="17145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Arial"/>
              <a:buNone/>
            </a:pPr>
            <a:r>
              <a:rPr b="1" i="0" lang="en-US" sz="12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Deep Workflows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9" name="Google Shape;89;p6"/>
          <p:cNvSpPr/>
          <p:nvPr/>
        </p:nvSpPr>
        <p:spPr>
          <a:xfrm>
            <a:off x="6922243" y="3733205"/>
            <a:ext cx="1538389" cy="28575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B8B8D1"/>
              </a:buClr>
              <a:buSzPts val="1000"/>
              <a:buFont typeface="Arial"/>
              <a:buNone/>
            </a:pPr>
            <a:r>
              <a:rPr b="0" i="0" lang="en-US" sz="1000" u="none" cap="none" strike="noStrike">
                <a:solidFill>
                  <a:srgbClr val="B8B8D1"/>
                </a:solidFill>
                <a:latin typeface="Arial"/>
                <a:ea typeface="Arial"/>
                <a:cs typeface="Arial"/>
                <a:sym typeface="Arial"/>
              </a:rPr>
              <a:t>Complex process automation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10825"/>
        </a:solidFill>
      </p:bgPr>
    </p:bg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7"/>
          <p:cNvSpPr/>
          <p:nvPr/>
        </p:nvSpPr>
        <p:spPr>
          <a:xfrm>
            <a:off x="444401" y="317450"/>
            <a:ext cx="76200" cy="381000"/>
          </a:xfrm>
          <a:prstGeom prst="rect">
            <a:avLst/>
          </a:prstGeom>
          <a:solidFill>
            <a:srgbClr val="733CFA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6" name="Google Shape;96;p7"/>
          <p:cNvSpPr/>
          <p:nvPr/>
        </p:nvSpPr>
        <p:spPr>
          <a:xfrm>
            <a:off x="673001" y="322213"/>
            <a:ext cx="3779633" cy="3714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600"/>
              <a:buFont typeface="Arial"/>
              <a:buNone/>
            </a:pPr>
            <a:r>
              <a:rPr b="1" i="0" lang="en-US" sz="26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Competitive Landscape</a:t>
            </a:r>
            <a:endParaRPr b="0" i="0" sz="2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aphicFrame>
        <p:nvGraphicFramePr>
          <p:cNvPr id="97" name="Google Shape;97;p7"/>
          <p:cNvGraphicFramePr/>
          <p:nvPr/>
        </p:nvGraphicFramePr>
        <p:xfrm>
          <a:off x="444550" y="88895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{B4C60565-C9D6-4387-A2C5-AE458EFD767D}</a:tableStyleId>
              </a:tblPr>
              <a:tblGrid>
                <a:gridCol w="1375825"/>
                <a:gridCol w="1375825"/>
                <a:gridCol w="1375825"/>
                <a:gridCol w="1375825"/>
                <a:gridCol w="1375825"/>
                <a:gridCol w="1375825"/>
              </a:tblGrid>
              <a:tr h="592650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900"/>
                        <a:buFont typeface="Calibri"/>
                        <a:buNone/>
                      </a:pPr>
                      <a:r>
                        <a:t/>
                      </a:r>
                      <a:endParaRPr sz="900" u="none" cap="none" strike="noStrike">
                        <a:solidFill>
                          <a:schemeClr val="lt1"/>
                        </a:solidFill>
                      </a:endParaRPr>
                    </a:p>
                  </a:txBody>
                  <a:tcPr marT="45725" marB="45725" marR="91450" marL="91450" anchor="ctr">
                    <a:lnL cap="flat" cmpd="sng" w="9525">
                      <a:solidFill>
                        <a:srgbClr val="715CF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715CF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715CF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715CF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Calibri"/>
                        <a:buNone/>
                      </a:pPr>
                      <a:r>
                        <a:rPr lang="en-US" sz="900" u="none" cap="none" strike="noStrike">
                          <a:solidFill>
                            <a:schemeClr val="lt1"/>
                          </a:solidFill>
                        </a:rPr>
                        <a:t>UiPath</a:t>
                      </a:r>
                      <a:endParaRPr sz="900" u="none" cap="none" strike="noStrike">
                        <a:solidFill>
                          <a:schemeClr val="lt1"/>
                        </a:solidFill>
                      </a:endParaRPr>
                    </a:p>
                  </a:txBody>
                  <a:tcPr marT="45725" marB="45725" marR="91450" marL="91450" anchor="ctr">
                    <a:lnL cap="flat" cmpd="sng" w="9525">
                      <a:solidFill>
                        <a:srgbClr val="715CF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715CF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715CF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715CF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Calibri"/>
                        <a:buNone/>
                      </a:pPr>
                      <a:r>
                        <a:rPr lang="en-US" sz="900" u="none" cap="none" strike="noStrike">
                          <a:solidFill>
                            <a:schemeClr val="lt1"/>
                          </a:solidFill>
                        </a:rPr>
                        <a:t>Auto. Anywhere</a:t>
                      </a:r>
                      <a:endParaRPr sz="900" u="none" cap="none" strike="noStrike">
                        <a:solidFill>
                          <a:schemeClr val="lt1"/>
                        </a:solidFill>
                      </a:endParaRPr>
                    </a:p>
                  </a:txBody>
                  <a:tcPr marT="45725" marB="45725" marR="91450" marL="91450" anchor="ctr">
                    <a:lnL cap="flat" cmpd="sng" w="9525">
                      <a:solidFill>
                        <a:srgbClr val="715CF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715CF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715CF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715CF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Calibri"/>
                        <a:buNone/>
                      </a:pPr>
                      <a:r>
                        <a:rPr lang="en-US" sz="900" u="none" cap="none" strike="noStrike">
                          <a:solidFill>
                            <a:schemeClr val="lt1"/>
                          </a:solidFill>
                        </a:rPr>
                        <a:t>Celonis</a:t>
                      </a:r>
                      <a:endParaRPr sz="900" u="none" cap="none" strike="noStrike">
                        <a:solidFill>
                          <a:schemeClr val="lt1"/>
                        </a:solidFill>
                      </a:endParaRPr>
                    </a:p>
                  </a:txBody>
                  <a:tcPr marT="45725" marB="45725" marR="91450" marL="91450" anchor="ctr">
                    <a:lnL cap="flat" cmpd="sng" w="9525">
                      <a:solidFill>
                        <a:srgbClr val="715CF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715CF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715CF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715CF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Calibri"/>
                        <a:buNone/>
                      </a:pPr>
                      <a:r>
                        <a:rPr lang="en-US" sz="900" u="none" cap="none" strike="noStrike">
                          <a:solidFill>
                            <a:schemeClr val="lt1"/>
                          </a:solidFill>
                        </a:rPr>
                        <a:t>Zapier/Make</a:t>
                      </a:r>
                      <a:endParaRPr sz="900" u="none" cap="none" strike="noStrike">
                        <a:solidFill>
                          <a:schemeClr val="lt1"/>
                        </a:solidFill>
                      </a:endParaRPr>
                    </a:p>
                  </a:txBody>
                  <a:tcPr marT="45725" marB="45725" marR="91450" marL="91450" anchor="ctr">
                    <a:lnL cap="flat" cmpd="sng" w="9525">
                      <a:solidFill>
                        <a:srgbClr val="715CF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715CF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715CF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715CF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Calibri"/>
                        <a:buNone/>
                      </a:pPr>
                      <a:r>
                        <a:rPr lang="en-US" sz="900" u="none" cap="none" strike="noStrike">
                          <a:solidFill>
                            <a:schemeClr val="lt1"/>
                          </a:solidFill>
                        </a:rPr>
                        <a:t>NEXARA</a:t>
                      </a:r>
                      <a:endParaRPr sz="900" u="none" cap="none" strike="noStrike">
                        <a:solidFill>
                          <a:schemeClr val="lt1"/>
                        </a:solidFill>
                      </a:endParaRPr>
                    </a:p>
                  </a:txBody>
                  <a:tcPr marT="45725" marB="45725" marR="91450" marL="91450" anchor="ctr">
                    <a:lnL cap="flat" cmpd="sng" w="9525">
                      <a:solidFill>
                        <a:srgbClr val="715CF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715CF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715CF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715CF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592650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Calibri"/>
                        <a:buNone/>
                      </a:pPr>
                      <a:r>
                        <a:rPr lang="en-US" sz="900" u="none" cap="none" strike="noStrike">
                          <a:solidFill>
                            <a:schemeClr val="lt1"/>
                          </a:solidFill>
                        </a:rPr>
                        <a:t>Target</a:t>
                      </a:r>
                      <a:endParaRPr sz="900" u="none" cap="none" strike="noStrike">
                        <a:solidFill>
                          <a:schemeClr val="lt1"/>
                        </a:solidFill>
                      </a:endParaRPr>
                    </a:p>
                  </a:txBody>
                  <a:tcPr marT="45725" marB="45725" marR="91450" marL="91450" anchor="ctr">
                    <a:lnL cap="flat" cmpd="sng" w="9525">
                      <a:solidFill>
                        <a:srgbClr val="715CF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715CF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715CF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715CF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Calibri"/>
                        <a:buNone/>
                      </a:pPr>
                      <a:r>
                        <a:rPr lang="en-US" sz="900" u="none" cap="none" strike="noStrike">
                          <a:solidFill>
                            <a:schemeClr val="lt1"/>
                          </a:solidFill>
                        </a:rPr>
                        <a:t>Enterprise</a:t>
                      </a:r>
                      <a:endParaRPr sz="900" u="none" cap="none" strike="noStrike">
                        <a:solidFill>
                          <a:schemeClr val="lt1"/>
                        </a:solidFill>
                      </a:endParaRPr>
                    </a:p>
                  </a:txBody>
                  <a:tcPr marT="45725" marB="45725" marR="91450" marL="91450" anchor="ctr">
                    <a:lnL cap="flat" cmpd="sng" w="9525">
                      <a:solidFill>
                        <a:srgbClr val="715CF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715CF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715CF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715CF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Calibri"/>
                        <a:buNone/>
                      </a:pPr>
                      <a:r>
                        <a:rPr lang="en-US" sz="900" u="none" cap="none" strike="noStrike">
                          <a:solidFill>
                            <a:schemeClr val="lt1"/>
                          </a:solidFill>
                        </a:rPr>
                        <a:t>Enterprise</a:t>
                      </a:r>
                      <a:endParaRPr sz="900" u="none" cap="none" strike="noStrike">
                        <a:solidFill>
                          <a:schemeClr val="lt1"/>
                        </a:solidFill>
                      </a:endParaRPr>
                    </a:p>
                  </a:txBody>
                  <a:tcPr marT="45725" marB="45725" marR="91450" marL="91450" anchor="ctr">
                    <a:lnL cap="flat" cmpd="sng" w="9525">
                      <a:solidFill>
                        <a:srgbClr val="715CF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715CF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715CF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715CF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Calibri"/>
                        <a:buNone/>
                      </a:pPr>
                      <a:r>
                        <a:rPr lang="en-US" sz="900" u="none" cap="none" strike="noStrike">
                          <a:solidFill>
                            <a:schemeClr val="lt1"/>
                          </a:solidFill>
                        </a:rPr>
                        <a:t>Enterprise</a:t>
                      </a:r>
                      <a:endParaRPr sz="900" u="none" cap="none" strike="noStrike">
                        <a:solidFill>
                          <a:schemeClr val="lt1"/>
                        </a:solidFill>
                      </a:endParaRPr>
                    </a:p>
                  </a:txBody>
                  <a:tcPr marT="45725" marB="45725" marR="91450" marL="91450" anchor="ctr">
                    <a:lnL cap="flat" cmpd="sng" w="9525">
                      <a:solidFill>
                        <a:srgbClr val="715CF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715CF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715CF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715CF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Calibri"/>
                        <a:buNone/>
                      </a:pPr>
                      <a:r>
                        <a:rPr lang="en-US" sz="900" u="none" cap="none" strike="noStrike">
                          <a:solidFill>
                            <a:schemeClr val="lt1"/>
                          </a:solidFill>
                        </a:rPr>
                        <a:t>SMB</a:t>
                      </a:r>
                      <a:endParaRPr sz="900" u="none" cap="none" strike="noStrike">
                        <a:solidFill>
                          <a:schemeClr val="lt1"/>
                        </a:solidFill>
                      </a:endParaRPr>
                    </a:p>
                  </a:txBody>
                  <a:tcPr marT="45725" marB="45725" marR="91450" marL="91450" anchor="ctr">
                    <a:lnL cap="flat" cmpd="sng" w="9525">
                      <a:solidFill>
                        <a:srgbClr val="715CF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715CF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715CF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715CF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Calibri"/>
                        <a:buNone/>
                      </a:pPr>
                      <a:r>
                        <a:rPr lang="en-US" sz="900" u="none" cap="none" strike="noStrike">
                          <a:solidFill>
                            <a:schemeClr val="lt1"/>
                          </a:solidFill>
                        </a:rPr>
                        <a:t>Mid-Market</a:t>
                      </a:r>
                      <a:endParaRPr sz="900" u="none" cap="none" strike="noStrike">
                        <a:solidFill>
                          <a:schemeClr val="lt1"/>
                        </a:solidFill>
                      </a:endParaRPr>
                    </a:p>
                  </a:txBody>
                  <a:tcPr marT="45725" marB="45725" marR="91450" marL="91450" anchor="ctr">
                    <a:lnL cap="flat" cmpd="sng" w="9525">
                      <a:solidFill>
                        <a:srgbClr val="715CF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715CF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715CF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715CF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592650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Calibri"/>
                        <a:buNone/>
                      </a:pPr>
                      <a:r>
                        <a:rPr lang="en-US" sz="900" u="none" cap="none" strike="noStrike">
                          <a:solidFill>
                            <a:schemeClr val="lt1"/>
                          </a:solidFill>
                        </a:rPr>
                        <a:t>Complexity</a:t>
                      </a:r>
                      <a:endParaRPr sz="900" u="none" cap="none" strike="noStrike">
                        <a:solidFill>
                          <a:schemeClr val="lt1"/>
                        </a:solidFill>
                      </a:endParaRPr>
                    </a:p>
                  </a:txBody>
                  <a:tcPr marT="45725" marB="45725" marR="91450" marL="91450" anchor="ctr">
                    <a:lnL cap="flat" cmpd="sng" w="9525">
                      <a:solidFill>
                        <a:srgbClr val="715CF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715CF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715CF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715CF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Calibri"/>
                        <a:buNone/>
                      </a:pPr>
                      <a:r>
                        <a:rPr lang="en-US" sz="900" u="none" cap="none" strike="noStrike">
                          <a:solidFill>
                            <a:schemeClr val="lt1"/>
                          </a:solidFill>
                        </a:rPr>
                        <a:t>High</a:t>
                      </a:r>
                      <a:endParaRPr sz="900" u="none" cap="none" strike="noStrike">
                        <a:solidFill>
                          <a:schemeClr val="lt1"/>
                        </a:solidFill>
                      </a:endParaRPr>
                    </a:p>
                  </a:txBody>
                  <a:tcPr marT="45725" marB="45725" marR="91450" marL="91450" anchor="ctr">
                    <a:lnL cap="flat" cmpd="sng" w="9525">
                      <a:solidFill>
                        <a:srgbClr val="715CF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715CF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715CF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715CF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Calibri"/>
                        <a:buNone/>
                      </a:pPr>
                      <a:r>
                        <a:rPr lang="en-US" sz="900" u="none" cap="none" strike="noStrike">
                          <a:solidFill>
                            <a:schemeClr val="lt1"/>
                          </a:solidFill>
                        </a:rPr>
                        <a:t>High</a:t>
                      </a:r>
                      <a:endParaRPr sz="900" u="none" cap="none" strike="noStrike">
                        <a:solidFill>
                          <a:schemeClr val="lt1"/>
                        </a:solidFill>
                      </a:endParaRPr>
                    </a:p>
                  </a:txBody>
                  <a:tcPr marT="45725" marB="45725" marR="91450" marL="91450" anchor="ctr">
                    <a:lnL cap="flat" cmpd="sng" w="9525">
                      <a:solidFill>
                        <a:srgbClr val="715CF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715CF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715CF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715CF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Calibri"/>
                        <a:buNone/>
                      </a:pPr>
                      <a:r>
                        <a:rPr lang="en-US" sz="900" u="none" cap="none" strike="noStrike">
                          <a:solidFill>
                            <a:schemeClr val="lt1"/>
                          </a:solidFill>
                        </a:rPr>
                        <a:t>High</a:t>
                      </a:r>
                      <a:endParaRPr sz="900" u="none" cap="none" strike="noStrike">
                        <a:solidFill>
                          <a:schemeClr val="lt1"/>
                        </a:solidFill>
                      </a:endParaRPr>
                    </a:p>
                  </a:txBody>
                  <a:tcPr marT="45725" marB="45725" marR="91450" marL="91450" anchor="ctr">
                    <a:lnL cap="flat" cmpd="sng" w="9525">
                      <a:solidFill>
                        <a:srgbClr val="715CF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715CF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715CF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715CF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Calibri"/>
                        <a:buNone/>
                      </a:pPr>
                      <a:r>
                        <a:rPr lang="en-US" sz="900" u="none" cap="none" strike="noStrike">
                          <a:solidFill>
                            <a:schemeClr val="lt1"/>
                          </a:solidFill>
                        </a:rPr>
                        <a:t>Low</a:t>
                      </a:r>
                      <a:endParaRPr sz="900" u="none" cap="none" strike="noStrike">
                        <a:solidFill>
                          <a:schemeClr val="lt1"/>
                        </a:solidFill>
                      </a:endParaRPr>
                    </a:p>
                  </a:txBody>
                  <a:tcPr marT="45725" marB="45725" marR="91450" marL="91450" anchor="ctr">
                    <a:lnL cap="flat" cmpd="sng" w="9525">
                      <a:solidFill>
                        <a:srgbClr val="715CF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715CF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715CF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715CF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Calibri"/>
                        <a:buNone/>
                      </a:pPr>
                      <a:r>
                        <a:rPr lang="en-US" sz="900" u="none" cap="none" strike="noStrike">
                          <a:solidFill>
                            <a:schemeClr val="lt1"/>
                          </a:solidFill>
                        </a:rPr>
                        <a:t>Optimized</a:t>
                      </a:r>
                      <a:endParaRPr sz="900" u="none" cap="none" strike="noStrike">
                        <a:solidFill>
                          <a:schemeClr val="lt1"/>
                        </a:solidFill>
                      </a:endParaRPr>
                    </a:p>
                  </a:txBody>
                  <a:tcPr marT="45725" marB="45725" marR="91450" marL="91450" anchor="ctr">
                    <a:lnL cap="flat" cmpd="sng" w="9525">
                      <a:solidFill>
                        <a:srgbClr val="715CF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715CF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715CF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715CF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592650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Calibri"/>
                        <a:buNone/>
                      </a:pPr>
                      <a:r>
                        <a:rPr lang="en-US" sz="900" u="none" cap="none" strike="noStrike">
                          <a:solidFill>
                            <a:schemeClr val="lt1"/>
                          </a:solidFill>
                        </a:rPr>
                        <a:t>AI Core</a:t>
                      </a:r>
                      <a:endParaRPr sz="900" u="none" cap="none" strike="noStrike">
                        <a:solidFill>
                          <a:schemeClr val="lt1"/>
                        </a:solidFill>
                      </a:endParaRPr>
                    </a:p>
                  </a:txBody>
                  <a:tcPr marT="45725" marB="45725" marR="91450" marL="91450" anchor="ctr">
                    <a:lnL cap="flat" cmpd="sng" w="9525">
                      <a:solidFill>
                        <a:srgbClr val="715CF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715CF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715CF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715CF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Calibri"/>
                        <a:buNone/>
                      </a:pPr>
                      <a:r>
                        <a:rPr lang="en-US" sz="900" u="none" cap="none" strike="noStrike">
                          <a:solidFill>
                            <a:schemeClr val="lt1"/>
                          </a:solidFill>
                        </a:rPr>
                        <a:t>Bolt-on</a:t>
                      </a:r>
                      <a:endParaRPr sz="900" u="none" cap="none" strike="noStrike">
                        <a:solidFill>
                          <a:schemeClr val="lt1"/>
                        </a:solidFill>
                      </a:endParaRPr>
                    </a:p>
                  </a:txBody>
                  <a:tcPr marT="45725" marB="45725" marR="91450" marL="91450" anchor="ctr">
                    <a:lnL cap="flat" cmpd="sng" w="9525">
                      <a:solidFill>
                        <a:srgbClr val="715CF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715CF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715CF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715CF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Calibri"/>
                        <a:buNone/>
                      </a:pPr>
                      <a:r>
                        <a:rPr lang="en-US" sz="900" u="none" cap="none" strike="noStrike">
                          <a:solidFill>
                            <a:schemeClr val="lt1"/>
                          </a:solidFill>
                        </a:rPr>
                        <a:t>Bolt-on</a:t>
                      </a:r>
                      <a:endParaRPr sz="900" u="none" cap="none" strike="noStrike">
                        <a:solidFill>
                          <a:schemeClr val="lt1"/>
                        </a:solidFill>
                      </a:endParaRPr>
                    </a:p>
                  </a:txBody>
                  <a:tcPr marT="45725" marB="45725" marR="91450" marL="91450" anchor="ctr">
                    <a:lnL cap="flat" cmpd="sng" w="9525">
                      <a:solidFill>
                        <a:srgbClr val="715CF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715CF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715CF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715CF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Calibri"/>
                        <a:buNone/>
                      </a:pPr>
                      <a:r>
                        <a:rPr lang="en-US" sz="900" u="none" cap="none" strike="noStrike">
                          <a:solidFill>
                            <a:schemeClr val="lt1"/>
                          </a:solidFill>
                        </a:rPr>
                        <a:t>Process Mining</a:t>
                      </a:r>
                      <a:endParaRPr sz="900" u="none" cap="none" strike="noStrike">
                        <a:solidFill>
                          <a:schemeClr val="lt1"/>
                        </a:solidFill>
                      </a:endParaRPr>
                    </a:p>
                  </a:txBody>
                  <a:tcPr marT="45725" marB="45725" marR="91450" marL="91450" anchor="ctr">
                    <a:lnL cap="flat" cmpd="sng" w="9525">
                      <a:solidFill>
                        <a:srgbClr val="715CF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715CF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715CF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715CF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Calibri"/>
                        <a:buNone/>
                      </a:pPr>
                      <a:r>
                        <a:rPr lang="en-US" sz="900" u="none" cap="none" strike="noStrike">
                          <a:solidFill>
                            <a:schemeClr val="lt1"/>
                          </a:solidFill>
                        </a:rPr>
                        <a:t>Limited</a:t>
                      </a:r>
                      <a:endParaRPr sz="900" u="none" cap="none" strike="noStrike">
                        <a:solidFill>
                          <a:schemeClr val="lt1"/>
                        </a:solidFill>
                      </a:endParaRPr>
                    </a:p>
                  </a:txBody>
                  <a:tcPr marT="45725" marB="45725" marR="91450" marL="91450" anchor="ctr">
                    <a:lnL cap="flat" cmpd="sng" w="9525">
                      <a:solidFill>
                        <a:srgbClr val="715CF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715CF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715CF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715CF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Calibri"/>
                        <a:buNone/>
                      </a:pPr>
                      <a:r>
                        <a:rPr lang="en-US" sz="900" u="none" cap="none" strike="noStrike">
                          <a:solidFill>
                            <a:schemeClr val="lt1"/>
                          </a:solidFill>
                        </a:rPr>
                        <a:t>Native</a:t>
                      </a:r>
                      <a:endParaRPr sz="900" u="none" cap="none" strike="noStrike">
                        <a:solidFill>
                          <a:schemeClr val="lt1"/>
                        </a:solidFill>
                      </a:endParaRPr>
                    </a:p>
                  </a:txBody>
                  <a:tcPr marT="45725" marB="45725" marR="91450" marL="91450" anchor="ctr">
                    <a:lnL cap="flat" cmpd="sng" w="9525">
                      <a:solidFill>
                        <a:srgbClr val="715CF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715CF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715CF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715CF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592650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Calibri"/>
                        <a:buNone/>
                      </a:pPr>
                      <a:r>
                        <a:rPr lang="en-US" sz="900" u="none" cap="none" strike="noStrike">
                          <a:solidFill>
                            <a:schemeClr val="lt1"/>
                          </a:solidFill>
                        </a:rPr>
                        <a:t>Deployment</a:t>
                      </a:r>
                      <a:endParaRPr sz="900" u="none" cap="none" strike="noStrike">
                        <a:solidFill>
                          <a:schemeClr val="lt1"/>
                        </a:solidFill>
                      </a:endParaRPr>
                    </a:p>
                  </a:txBody>
                  <a:tcPr marT="45725" marB="45725" marR="91450" marL="91450" anchor="ctr">
                    <a:lnL cap="flat" cmpd="sng" w="9525">
                      <a:solidFill>
                        <a:srgbClr val="715CF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715CF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715CF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715CF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Calibri"/>
                        <a:buNone/>
                      </a:pPr>
                      <a:r>
                        <a:rPr lang="en-US" sz="900" u="none" cap="none" strike="noStrike">
                          <a:solidFill>
                            <a:schemeClr val="lt1"/>
                          </a:solidFill>
                        </a:rPr>
                        <a:t>Months</a:t>
                      </a:r>
                      <a:endParaRPr sz="900" u="none" cap="none" strike="noStrike">
                        <a:solidFill>
                          <a:schemeClr val="lt1"/>
                        </a:solidFill>
                      </a:endParaRPr>
                    </a:p>
                  </a:txBody>
                  <a:tcPr marT="45725" marB="45725" marR="91450" marL="91450" anchor="ctr">
                    <a:lnL cap="flat" cmpd="sng" w="9525">
                      <a:solidFill>
                        <a:srgbClr val="715CF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715CF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715CF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715CF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Calibri"/>
                        <a:buNone/>
                      </a:pPr>
                      <a:r>
                        <a:rPr lang="en-US" sz="900" u="none" cap="none" strike="noStrike">
                          <a:solidFill>
                            <a:schemeClr val="lt1"/>
                          </a:solidFill>
                        </a:rPr>
                        <a:t>Months</a:t>
                      </a:r>
                      <a:endParaRPr sz="900" u="none" cap="none" strike="noStrike">
                        <a:solidFill>
                          <a:schemeClr val="lt1"/>
                        </a:solidFill>
                      </a:endParaRPr>
                    </a:p>
                  </a:txBody>
                  <a:tcPr marT="45725" marB="45725" marR="91450" marL="91450" anchor="ctr">
                    <a:lnL cap="flat" cmpd="sng" w="9525">
                      <a:solidFill>
                        <a:srgbClr val="715CF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715CF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715CF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715CF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Calibri"/>
                        <a:buNone/>
                      </a:pPr>
                      <a:r>
                        <a:rPr lang="en-US" sz="900" u="none" cap="none" strike="noStrike">
                          <a:solidFill>
                            <a:schemeClr val="lt1"/>
                          </a:solidFill>
                        </a:rPr>
                        <a:t>Months</a:t>
                      </a:r>
                      <a:endParaRPr sz="900" u="none" cap="none" strike="noStrike">
                        <a:solidFill>
                          <a:schemeClr val="lt1"/>
                        </a:solidFill>
                      </a:endParaRPr>
                    </a:p>
                  </a:txBody>
                  <a:tcPr marT="45725" marB="45725" marR="91450" marL="91450" anchor="ctr">
                    <a:lnL cap="flat" cmpd="sng" w="9525">
                      <a:solidFill>
                        <a:srgbClr val="715CF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715CF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715CF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715CF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Calibri"/>
                        <a:buNone/>
                      </a:pPr>
                      <a:r>
                        <a:rPr lang="en-US" sz="900" u="none" cap="none" strike="noStrike">
                          <a:solidFill>
                            <a:schemeClr val="lt1"/>
                          </a:solidFill>
                        </a:rPr>
                        <a:t>Minutes</a:t>
                      </a:r>
                      <a:endParaRPr sz="900" u="none" cap="none" strike="noStrike">
                        <a:solidFill>
                          <a:schemeClr val="lt1"/>
                        </a:solidFill>
                      </a:endParaRPr>
                    </a:p>
                  </a:txBody>
                  <a:tcPr marT="45725" marB="45725" marR="91450" marL="91450" anchor="ctr">
                    <a:lnL cap="flat" cmpd="sng" w="9525">
                      <a:solidFill>
                        <a:srgbClr val="715CF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715CF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715CF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715CF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Calibri"/>
                        <a:buNone/>
                      </a:pPr>
                      <a:r>
                        <a:rPr lang="en-US" sz="900" u="none" cap="none" strike="noStrike">
                          <a:solidFill>
                            <a:schemeClr val="lt1"/>
                          </a:solidFill>
                        </a:rPr>
                        <a:t>Days</a:t>
                      </a:r>
                      <a:endParaRPr sz="900" u="none" cap="none" strike="noStrike">
                        <a:solidFill>
                          <a:schemeClr val="lt1"/>
                        </a:solidFill>
                      </a:endParaRPr>
                    </a:p>
                  </a:txBody>
                  <a:tcPr marT="45725" marB="45725" marR="91450" marL="91450" anchor="ctr">
                    <a:lnL cap="flat" cmpd="sng" w="9525">
                      <a:solidFill>
                        <a:srgbClr val="715CF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715CF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715CF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715CF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592650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Calibri"/>
                        <a:buNone/>
                      </a:pPr>
                      <a:r>
                        <a:rPr lang="en-US" sz="900" u="none" cap="none" strike="noStrike">
                          <a:solidFill>
                            <a:schemeClr val="lt1"/>
                          </a:solidFill>
                        </a:rPr>
                        <a:t>Pricing</a:t>
                      </a:r>
                      <a:endParaRPr sz="900" u="none" cap="none" strike="noStrike">
                        <a:solidFill>
                          <a:schemeClr val="lt1"/>
                        </a:solidFill>
                      </a:endParaRPr>
                    </a:p>
                  </a:txBody>
                  <a:tcPr marT="45725" marB="45725" marR="91450" marL="91450" anchor="ctr">
                    <a:lnL cap="flat" cmpd="sng" w="9525">
                      <a:solidFill>
                        <a:srgbClr val="715CF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715CF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715CF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715CF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Calibri"/>
                        <a:buNone/>
                      </a:pPr>
                      <a:r>
                        <a:rPr lang="en-US" sz="900" u="none" cap="none" strike="noStrike">
                          <a:solidFill>
                            <a:schemeClr val="lt1"/>
                          </a:solidFill>
                        </a:rPr>
                        <a:t>$$$$</a:t>
                      </a:r>
                      <a:endParaRPr sz="900" u="none" cap="none" strike="noStrike">
                        <a:solidFill>
                          <a:schemeClr val="lt1"/>
                        </a:solidFill>
                      </a:endParaRPr>
                    </a:p>
                  </a:txBody>
                  <a:tcPr marT="45725" marB="45725" marR="91450" marL="91450" anchor="ctr">
                    <a:lnL cap="flat" cmpd="sng" w="9525">
                      <a:solidFill>
                        <a:srgbClr val="715CF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715CF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715CF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715CF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Calibri"/>
                        <a:buNone/>
                      </a:pPr>
                      <a:r>
                        <a:rPr lang="en-US" sz="900" u="none" cap="none" strike="noStrike">
                          <a:solidFill>
                            <a:schemeClr val="lt1"/>
                          </a:solidFill>
                        </a:rPr>
                        <a:t>$$$$</a:t>
                      </a:r>
                      <a:endParaRPr sz="900" u="none" cap="none" strike="noStrike">
                        <a:solidFill>
                          <a:schemeClr val="lt1"/>
                        </a:solidFill>
                      </a:endParaRPr>
                    </a:p>
                  </a:txBody>
                  <a:tcPr marT="45725" marB="45725" marR="91450" marL="91450" anchor="ctr">
                    <a:lnL cap="flat" cmpd="sng" w="9525">
                      <a:solidFill>
                        <a:srgbClr val="715CF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715CF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715CF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715CF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Calibri"/>
                        <a:buNone/>
                      </a:pPr>
                      <a:r>
                        <a:rPr lang="en-US" sz="900" u="none" cap="none" strike="noStrike">
                          <a:solidFill>
                            <a:schemeClr val="lt1"/>
                          </a:solidFill>
                        </a:rPr>
                        <a:t>$$$$</a:t>
                      </a:r>
                      <a:endParaRPr sz="900" u="none" cap="none" strike="noStrike">
                        <a:solidFill>
                          <a:schemeClr val="lt1"/>
                        </a:solidFill>
                      </a:endParaRPr>
                    </a:p>
                  </a:txBody>
                  <a:tcPr marT="45725" marB="45725" marR="91450" marL="91450" anchor="ctr">
                    <a:lnL cap="flat" cmpd="sng" w="9525">
                      <a:solidFill>
                        <a:srgbClr val="715CF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715CF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715CF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715CF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Calibri"/>
                        <a:buNone/>
                      </a:pPr>
                      <a:r>
                        <a:rPr lang="en-US" sz="900" u="none" cap="none" strike="noStrike">
                          <a:solidFill>
                            <a:schemeClr val="lt1"/>
                          </a:solidFill>
                        </a:rPr>
                        <a:t>$</a:t>
                      </a:r>
                      <a:endParaRPr sz="900" u="none" cap="none" strike="noStrike">
                        <a:solidFill>
                          <a:schemeClr val="lt1"/>
                        </a:solidFill>
                      </a:endParaRPr>
                    </a:p>
                  </a:txBody>
                  <a:tcPr marT="45725" marB="45725" marR="91450" marL="91450" anchor="ctr">
                    <a:lnL cap="flat" cmpd="sng" w="9525">
                      <a:solidFill>
                        <a:srgbClr val="715CF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715CF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715CF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715CF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Calibri"/>
                        <a:buNone/>
                      </a:pPr>
                      <a:r>
                        <a:rPr lang="en-US" sz="900" u="none" cap="none" strike="noStrike">
                          <a:solidFill>
                            <a:schemeClr val="lt1"/>
                          </a:solidFill>
                        </a:rPr>
                        <a:t>$$</a:t>
                      </a:r>
                      <a:endParaRPr sz="900" u="none" cap="none" strike="noStrike">
                        <a:solidFill>
                          <a:schemeClr val="lt1"/>
                        </a:solidFill>
                      </a:endParaRPr>
                    </a:p>
                  </a:txBody>
                  <a:tcPr marT="45725" marB="45725" marR="91450" marL="91450" anchor="ctr">
                    <a:lnL cap="flat" cmpd="sng" w="9525">
                      <a:solidFill>
                        <a:srgbClr val="715CF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715CF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715CF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715CF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10825"/>
        </a:solidFill>
      </p:bgPr>
    </p:bg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8"/>
          <p:cNvSpPr/>
          <p:nvPr/>
        </p:nvSpPr>
        <p:spPr>
          <a:xfrm>
            <a:off x="444401" y="317450"/>
            <a:ext cx="76200" cy="381000"/>
          </a:xfrm>
          <a:prstGeom prst="rect">
            <a:avLst/>
          </a:prstGeom>
          <a:solidFill>
            <a:srgbClr val="733CFA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4" name="Google Shape;104;p8"/>
          <p:cNvSpPr/>
          <p:nvPr/>
        </p:nvSpPr>
        <p:spPr>
          <a:xfrm>
            <a:off x="673001" y="322213"/>
            <a:ext cx="1309771" cy="3714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600"/>
              <a:buFont typeface="Arial"/>
              <a:buNone/>
            </a:pPr>
            <a:r>
              <a:rPr b="1" i="0" lang="en-US" sz="26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Traction</a:t>
            </a:r>
            <a:endParaRPr b="0" i="0" sz="2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5" name="Google Shape;105;p8"/>
          <p:cNvSpPr/>
          <p:nvPr/>
        </p:nvSpPr>
        <p:spPr>
          <a:xfrm>
            <a:off x="444401" y="888950"/>
            <a:ext cx="1920925" cy="1212652"/>
          </a:xfrm>
          <a:prstGeom prst="roundRect">
            <a:avLst>
              <a:gd fmla="val 8378" name="adj"/>
            </a:avLst>
          </a:prstGeom>
          <a:solidFill>
            <a:srgbClr val="0D1130"/>
          </a:solidFill>
          <a:ln cap="flat" cmpd="sng" w="9525">
            <a:solidFill>
              <a:srgbClr val="715CF7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6" name="Google Shape;106;p8"/>
          <p:cNvSpPr/>
          <p:nvPr/>
        </p:nvSpPr>
        <p:spPr>
          <a:xfrm>
            <a:off x="629217" y="1088975"/>
            <a:ext cx="1551292" cy="1428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9A8AFF"/>
              </a:buClr>
              <a:buSzPts val="1000"/>
              <a:buFont typeface="Arial"/>
              <a:buNone/>
            </a:pPr>
            <a:r>
              <a:rPr b="0" i="0" lang="en-US" sz="1000" u="none" cap="none" strike="noStrike">
                <a:solidFill>
                  <a:srgbClr val="9A8AFF"/>
                </a:solidFill>
                <a:latin typeface="Arial"/>
                <a:ea typeface="Arial"/>
                <a:cs typeface="Arial"/>
                <a:sym typeface="Arial"/>
              </a:rPr>
              <a:t>NPS Score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7" name="Google Shape;107;p8"/>
          <p:cNvSpPr/>
          <p:nvPr/>
        </p:nvSpPr>
        <p:spPr>
          <a:xfrm>
            <a:off x="629217" y="1295251"/>
            <a:ext cx="1551292" cy="4095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733CFA"/>
              </a:buClr>
              <a:buSzPts val="2800"/>
              <a:buFont typeface="Arial"/>
              <a:buNone/>
            </a:pPr>
            <a:r>
              <a:rPr b="1" i="0" lang="en-US" sz="2800" u="none" cap="none" strike="noStrike">
                <a:solidFill>
                  <a:srgbClr val="733CFA"/>
                </a:solidFill>
                <a:latin typeface="Arial"/>
                <a:ea typeface="Arial"/>
                <a:cs typeface="Arial"/>
                <a:sym typeface="Arial"/>
              </a:rPr>
              <a:t>67</a:t>
            </a:r>
            <a:endParaRPr b="0" i="0" sz="2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8" name="Google Shape;108;p8"/>
          <p:cNvSpPr/>
          <p:nvPr/>
        </p:nvSpPr>
        <p:spPr>
          <a:xfrm>
            <a:off x="629217" y="1768227"/>
            <a:ext cx="1551292" cy="13335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B8B8D1"/>
              </a:buClr>
              <a:buSzPts val="900"/>
              <a:buFont typeface="Arial"/>
              <a:buNone/>
            </a:pPr>
            <a:r>
              <a:rPr b="0" i="0" lang="en-US" sz="900" u="none" cap="none" strike="noStrike">
                <a:solidFill>
                  <a:srgbClr val="B8B8D1"/>
                </a:solidFill>
                <a:latin typeface="Arial"/>
                <a:ea typeface="Arial"/>
                <a:cs typeface="Arial"/>
                <a:sym typeface="Arial"/>
              </a:rPr>
              <a:t>Excellent (&gt;50)</a:t>
            </a:r>
            <a:endParaRPr b="0" i="0" sz="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9" name="Google Shape;109;p8"/>
          <p:cNvSpPr/>
          <p:nvPr/>
        </p:nvSpPr>
        <p:spPr>
          <a:xfrm>
            <a:off x="2555825" y="888950"/>
            <a:ext cx="1920925" cy="1212652"/>
          </a:xfrm>
          <a:prstGeom prst="roundRect">
            <a:avLst>
              <a:gd fmla="val 8378" name="adj"/>
            </a:avLst>
          </a:prstGeom>
          <a:solidFill>
            <a:srgbClr val="0D1130"/>
          </a:solidFill>
          <a:ln cap="flat" cmpd="sng" w="9525">
            <a:solidFill>
              <a:srgbClr val="715CF7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0" name="Google Shape;110;p8"/>
          <p:cNvSpPr/>
          <p:nvPr/>
        </p:nvSpPr>
        <p:spPr>
          <a:xfrm>
            <a:off x="2740642" y="1088975"/>
            <a:ext cx="1551292" cy="1428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9A8AFF"/>
              </a:buClr>
              <a:buSzPts val="1000"/>
              <a:buFont typeface="Arial"/>
              <a:buNone/>
            </a:pPr>
            <a:r>
              <a:rPr b="0" i="0" lang="en-US" sz="1000" u="none" cap="none" strike="noStrike">
                <a:solidFill>
                  <a:srgbClr val="9A8AFF"/>
                </a:solidFill>
                <a:latin typeface="Arial"/>
                <a:ea typeface="Arial"/>
                <a:cs typeface="Arial"/>
                <a:sym typeface="Arial"/>
              </a:rPr>
              <a:t>Monthly Churn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1" name="Google Shape;111;p8"/>
          <p:cNvSpPr/>
          <p:nvPr/>
        </p:nvSpPr>
        <p:spPr>
          <a:xfrm>
            <a:off x="2740642" y="1295251"/>
            <a:ext cx="1551292" cy="4095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733CFA"/>
              </a:buClr>
              <a:buSzPts val="2800"/>
              <a:buFont typeface="Arial"/>
              <a:buNone/>
            </a:pPr>
            <a:r>
              <a:rPr b="1" i="0" lang="en-US" sz="2800" u="none" cap="none" strike="noStrike">
                <a:solidFill>
                  <a:srgbClr val="733CFA"/>
                </a:solidFill>
                <a:latin typeface="Arial"/>
                <a:ea typeface="Arial"/>
                <a:cs typeface="Arial"/>
                <a:sym typeface="Arial"/>
              </a:rPr>
              <a:t>4.2%</a:t>
            </a:r>
            <a:endParaRPr b="0" i="0" sz="2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2" name="Google Shape;112;p8"/>
          <p:cNvSpPr/>
          <p:nvPr/>
        </p:nvSpPr>
        <p:spPr>
          <a:xfrm>
            <a:off x="2740642" y="1768227"/>
            <a:ext cx="1551292" cy="13335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B8B8D1"/>
              </a:buClr>
              <a:buSzPts val="900"/>
              <a:buFont typeface="Arial"/>
              <a:buNone/>
            </a:pPr>
            <a:r>
              <a:rPr b="0" i="0" lang="en-US" sz="900" u="none" cap="none" strike="noStrike">
                <a:solidFill>
                  <a:srgbClr val="B8B8D1"/>
                </a:solidFill>
                <a:latin typeface="Arial"/>
                <a:ea typeface="Arial"/>
                <a:cs typeface="Arial"/>
                <a:sym typeface="Arial"/>
              </a:rPr>
              <a:t>Healthy (&lt;5%)</a:t>
            </a:r>
            <a:endParaRPr b="0" i="0" sz="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3" name="Google Shape;113;p8"/>
          <p:cNvSpPr/>
          <p:nvPr/>
        </p:nvSpPr>
        <p:spPr>
          <a:xfrm>
            <a:off x="4667250" y="888950"/>
            <a:ext cx="1920925" cy="1212652"/>
          </a:xfrm>
          <a:prstGeom prst="roundRect">
            <a:avLst>
              <a:gd fmla="val 8378" name="adj"/>
            </a:avLst>
          </a:prstGeom>
          <a:solidFill>
            <a:srgbClr val="0D1130"/>
          </a:solidFill>
          <a:ln cap="flat" cmpd="sng" w="9525">
            <a:solidFill>
              <a:srgbClr val="715CF7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4" name="Google Shape;114;p8"/>
          <p:cNvSpPr/>
          <p:nvPr/>
        </p:nvSpPr>
        <p:spPr>
          <a:xfrm>
            <a:off x="4852066" y="1088975"/>
            <a:ext cx="1551292" cy="1428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9A8AFF"/>
              </a:buClr>
              <a:buSzPts val="1000"/>
              <a:buFont typeface="Arial"/>
              <a:buNone/>
            </a:pPr>
            <a:r>
              <a:rPr b="0" i="0" lang="en-US" sz="1000" u="none" cap="none" strike="noStrike">
                <a:solidFill>
                  <a:srgbClr val="9A8AFF"/>
                </a:solidFill>
                <a:latin typeface="Arial"/>
                <a:ea typeface="Arial"/>
                <a:cs typeface="Arial"/>
                <a:sym typeface="Arial"/>
              </a:rPr>
              <a:t>Q4 Revenue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5" name="Google Shape;115;p8"/>
          <p:cNvSpPr/>
          <p:nvPr/>
        </p:nvSpPr>
        <p:spPr>
          <a:xfrm>
            <a:off x="4852066" y="1295251"/>
            <a:ext cx="1551292" cy="4095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733CFA"/>
              </a:buClr>
              <a:buSzPts val="2800"/>
              <a:buFont typeface="Arial"/>
              <a:buNone/>
            </a:pPr>
            <a:r>
              <a:rPr b="1" i="0" lang="en-US" sz="2800" u="none" cap="none" strike="noStrike">
                <a:solidFill>
                  <a:srgbClr val="733CFA"/>
                </a:solidFill>
                <a:latin typeface="Arial"/>
                <a:ea typeface="Arial"/>
                <a:cs typeface="Arial"/>
                <a:sym typeface="Arial"/>
              </a:rPr>
              <a:t>$187K</a:t>
            </a:r>
            <a:endParaRPr b="0" i="0" sz="2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6" name="Google Shape;116;p8"/>
          <p:cNvSpPr/>
          <p:nvPr/>
        </p:nvSpPr>
        <p:spPr>
          <a:xfrm>
            <a:off x="4852066" y="1768227"/>
            <a:ext cx="1551292" cy="13335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B8B8D1"/>
              </a:buClr>
              <a:buSzPts val="900"/>
              <a:buFont typeface="Arial"/>
              <a:buNone/>
            </a:pPr>
            <a:r>
              <a:rPr b="0" i="0" lang="en-US" sz="900" u="none" cap="none" strike="noStrike">
                <a:solidFill>
                  <a:srgbClr val="B8B8D1"/>
                </a:solidFill>
                <a:latin typeface="Arial"/>
                <a:ea typeface="Arial"/>
                <a:cs typeface="Arial"/>
                <a:sym typeface="Arial"/>
              </a:rPr>
              <a:t>+345% from Q1</a:t>
            </a:r>
            <a:endParaRPr b="0" i="0" sz="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7" name="Google Shape;117;p8"/>
          <p:cNvSpPr/>
          <p:nvPr/>
        </p:nvSpPr>
        <p:spPr>
          <a:xfrm>
            <a:off x="6778675" y="888950"/>
            <a:ext cx="1920925" cy="1212652"/>
          </a:xfrm>
          <a:prstGeom prst="roundRect">
            <a:avLst>
              <a:gd fmla="val 8378" name="adj"/>
            </a:avLst>
          </a:prstGeom>
          <a:solidFill>
            <a:srgbClr val="0D1130"/>
          </a:solidFill>
          <a:ln cap="flat" cmpd="sng" w="9525">
            <a:solidFill>
              <a:srgbClr val="715CF7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8" name="Google Shape;118;p8"/>
          <p:cNvSpPr/>
          <p:nvPr/>
        </p:nvSpPr>
        <p:spPr>
          <a:xfrm>
            <a:off x="6963491" y="1088975"/>
            <a:ext cx="1551292" cy="1428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9A8AFF"/>
              </a:buClr>
              <a:buSzPts val="1000"/>
              <a:buFont typeface="Arial"/>
              <a:buNone/>
            </a:pPr>
            <a:r>
              <a:rPr b="0" i="0" lang="en-US" sz="1000" u="none" cap="none" strike="noStrike">
                <a:solidFill>
                  <a:srgbClr val="9A8AFF"/>
                </a:solidFill>
                <a:latin typeface="Arial"/>
                <a:ea typeface="Arial"/>
                <a:cs typeface="Arial"/>
                <a:sym typeface="Arial"/>
              </a:rPr>
              <a:t>Customers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9" name="Google Shape;119;p8"/>
          <p:cNvSpPr/>
          <p:nvPr/>
        </p:nvSpPr>
        <p:spPr>
          <a:xfrm>
            <a:off x="6963491" y="1295251"/>
            <a:ext cx="1551292" cy="4095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733CFA"/>
              </a:buClr>
              <a:buSzPts val="2800"/>
              <a:buFont typeface="Arial"/>
              <a:buNone/>
            </a:pPr>
            <a:r>
              <a:rPr b="1" i="0" lang="en-US" sz="2800" u="none" cap="none" strike="noStrike">
                <a:solidFill>
                  <a:srgbClr val="733CFA"/>
                </a:solidFill>
                <a:latin typeface="Arial"/>
                <a:ea typeface="Arial"/>
                <a:cs typeface="Arial"/>
                <a:sym typeface="Arial"/>
              </a:rPr>
              <a:t>94</a:t>
            </a:r>
            <a:endParaRPr b="0" i="0" sz="2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0" name="Google Shape;120;p8"/>
          <p:cNvSpPr/>
          <p:nvPr/>
        </p:nvSpPr>
        <p:spPr>
          <a:xfrm>
            <a:off x="6963491" y="1768227"/>
            <a:ext cx="1551292" cy="13335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B8B8D1"/>
              </a:buClr>
              <a:buSzPts val="900"/>
              <a:buFont typeface="Arial"/>
              <a:buNone/>
            </a:pPr>
            <a:r>
              <a:rPr b="0" i="0" lang="en-US" sz="900" u="none" cap="none" strike="noStrike">
                <a:solidFill>
                  <a:srgbClr val="B8B8D1"/>
                </a:solidFill>
                <a:latin typeface="Arial"/>
                <a:ea typeface="Arial"/>
                <a:cs typeface="Arial"/>
                <a:sym typeface="Arial"/>
              </a:rPr>
              <a:t>From 12 in Q1</a:t>
            </a:r>
            <a:endParaRPr b="0" i="0" sz="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21" name="Google Shape;121;p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44401" y="2292102"/>
            <a:ext cx="4000649" cy="2158901"/>
          </a:xfrm>
          <a:prstGeom prst="rect">
            <a:avLst/>
          </a:prstGeom>
          <a:noFill/>
          <a:ln>
            <a:noFill/>
          </a:ln>
        </p:spPr>
      </p:pic>
      <p:pic>
        <p:nvPicPr>
          <p:cNvPr id="122" name="Google Shape;122;p8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4698950" y="2292102"/>
            <a:ext cx="4000649" cy="215890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10825"/>
        </a:solidFill>
      </p:bgPr>
    </p:bg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9"/>
          <p:cNvSpPr/>
          <p:nvPr/>
        </p:nvSpPr>
        <p:spPr>
          <a:xfrm>
            <a:off x="507950" y="395288"/>
            <a:ext cx="76200" cy="381000"/>
          </a:xfrm>
          <a:prstGeom prst="rect">
            <a:avLst/>
          </a:prstGeom>
          <a:solidFill>
            <a:srgbClr val="733CFA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9" name="Google Shape;129;p9"/>
          <p:cNvSpPr/>
          <p:nvPr/>
        </p:nvSpPr>
        <p:spPr>
          <a:xfrm>
            <a:off x="736550" y="381000"/>
            <a:ext cx="5401363" cy="4095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Arial"/>
              <a:buNone/>
            </a:pPr>
            <a:r>
              <a:rPr b="1" i="0" lang="en-US" sz="28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Business Model &amp; Benchmarks</a:t>
            </a:r>
            <a:endParaRPr b="0" i="0" sz="2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0" name="Google Shape;130;p9"/>
          <p:cNvSpPr/>
          <p:nvPr/>
        </p:nvSpPr>
        <p:spPr>
          <a:xfrm>
            <a:off x="507950" y="1044476"/>
            <a:ext cx="3983355" cy="20955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Arial"/>
              <a:buNone/>
            </a:pPr>
            <a:r>
              <a:rPr b="1" i="0" lang="en-US" sz="1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SaaS Gross Margins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1" name="Google Shape;131;p9"/>
          <p:cNvSpPr/>
          <p:nvPr/>
        </p:nvSpPr>
        <p:spPr>
          <a:xfrm>
            <a:off x="507950" y="1444526"/>
            <a:ext cx="3905250" cy="1717328"/>
          </a:xfrm>
          <a:prstGeom prst="roundRect">
            <a:avLst>
              <a:gd fmla="val 5916" name="adj"/>
            </a:avLst>
          </a:prstGeom>
          <a:solidFill>
            <a:srgbClr val="0D1130"/>
          </a:solidFill>
          <a:ln cap="flat" cmpd="sng" w="9525">
            <a:solidFill>
              <a:srgbClr val="715CF7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2" name="Google Shape;132;p9"/>
          <p:cNvSpPr/>
          <p:nvPr/>
        </p:nvSpPr>
        <p:spPr>
          <a:xfrm>
            <a:off x="771376" y="1707952"/>
            <a:ext cx="3445966" cy="17145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B8B8D1"/>
              </a:buClr>
              <a:buSzPts val="1200"/>
              <a:buFont typeface="Arial"/>
              <a:buNone/>
            </a:pPr>
            <a:r>
              <a:rPr b="0" i="0" lang="en-US" sz="1200" u="none" cap="none" strike="noStrike">
                <a:solidFill>
                  <a:srgbClr val="B8B8D1"/>
                </a:solidFill>
                <a:latin typeface="Arial"/>
                <a:ea typeface="Arial"/>
                <a:cs typeface="Arial"/>
                <a:sym typeface="Arial"/>
              </a:rPr>
              <a:t>AI-first B2B SaaS typically achieve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3" name="Google Shape;133;p9"/>
          <p:cNvSpPr/>
          <p:nvPr/>
        </p:nvSpPr>
        <p:spPr>
          <a:xfrm>
            <a:off x="771376" y="2006352"/>
            <a:ext cx="3445966" cy="35242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733CFA"/>
              </a:buClr>
              <a:buSzPts val="2400"/>
              <a:buFont typeface="Arial"/>
              <a:buNone/>
            </a:pPr>
            <a:r>
              <a:rPr b="1" i="0" lang="en-US" sz="2400" u="none" cap="none" strike="noStrike">
                <a:solidFill>
                  <a:srgbClr val="733CFA"/>
                </a:solidFill>
                <a:latin typeface="Arial"/>
                <a:ea typeface="Arial"/>
                <a:cs typeface="Arial"/>
                <a:sym typeface="Arial"/>
              </a:rPr>
              <a:t>50–65%</a:t>
            </a:r>
            <a:endParaRPr b="0" i="0" sz="2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4" name="Google Shape;134;p9"/>
          <p:cNvSpPr/>
          <p:nvPr/>
        </p:nvSpPr>
        <p:spPr>
          <a:xfrm>
            <a:off x="771376" y="2485727"/>
            <a:ext cx="3445966" cy="152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B8B8D1"/>
              </a:buClr>
              <a:buSzPts val="1100"/>
              <a:buFont typeface="Arial"/>
              <a:buNone/>
            </a:pPr>
            <a:r>
              <a:rPr b="0" i="0" lang="en-US" sz="1100" u="none" cap="none" strike="noStrike">
                <a:solidFill>
                  <a:srgbClr val="B8B8D1"/>
                </a:solidFill>
                <a:latin typeface="Arial"/>
                <a:ea typeface="Arial"/>
                <a:cs typeface="Arial"/>
                <a:sym typeface="Arial"/>
              </a:rPr>
              <a:t>Improving as infrastructure costs decline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5" name="Google Shape;135;p9"/>
          <p:cNvSpPr/>
          <p:nvPr/>
        </p:nvSpPr>
        <p:spPr>
          <a:xfrm>
            <a:off x="771376" y="2765078"/>
            <a:ext cx="3445966" cy="13335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B8B8D1"/>
              </a:buClr>
              <a:buSzPts val="900"/>
              <a:buFont typeface="Arial"/>
              <a:buNone/>
            </a:pPr>
            <a:r>
              <a:rPr b="0" i="0" lang="en-US" sz="900" u="none" cap="none" strike="noStrike">
                <a:solidFill>
                  <a:srgbClr val="B8B8D1"/>
                </a:solidFill>
                <a:latin typeface="Arial"/>
                <a:ea typeface="Arial"/>
                <a:cs typeface="Arial"/>
                <a:sym typeface="Arial"/>
              </a:rPr>
              <a:t>Source: Monetizely / Bessemer</a:t>
            </a:r>
            <a:endParaRPr b="0" i="0" sz="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6" name="Google Shape;136;p9"/>
          <p:cNvSpPr/>
          <p:nvPr/>
        </p:nvSpPr>
        <p:spPr>
          <a:xfrm>
            <a:off x="4730651" y="1044476"/>
            <a:ext cx="3983507" cy="20955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Arial"/>
              <a:buNone/>
            </a:pPr>
            <a:r>
              <a:rPr b="1" i="0" lang="en-US" sz="1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Healthy B2B SaaS Metrics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7" name="Google Shape;137;p9"/>
          <p:cNvSpPr/>
          <p:nvPr/>
        </p:nvSpPr>
        <p:spPr>
          <a:xfrm>
            <a:off x="4730651" y="1444526"/>
            <a:ext cx="3905399" cy="457200"/>
          </a:xfrm>
          <a:prstGeom prst="rect">
            <a:avLst/>
          </a:prstGeom>
          <a:solidFill>
            <a:srgbClr val="0D113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138" name="Google Shape;138;p9"/>
          <p:cNvCxnSpPr/>
          <p:nvPr/>
        </p:nvCxnSpPr>
        <p:spPr>
          <a:xfrm>
            <a:off x="4749701" y="1444526"/>
            <a:ext cx="0" cy="457200"/>
          </a:xfrm>
          <a:prstGeom prst="straightConnector1">
            <a:avLst/>
          </a:prstGeom>
          <a:noFill/>
          <a:ln cap="flat" cmpd="sng" w="38100">
            <a:solidFill>
              <a:srgbClr val="733CFA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39" name="Google Shape;139;p9"/>
          <p:cNvSpPr/>
          <p:nvPr/>
        </p:nvSpPr>
        <p:spPr>
          <a:xfrm>
            <a:off x="4959251" y="1596926"/>
            <a:ext cx="3556025" cy="152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Arial"/>
              <a:buNone/>
            </a:pPr>
            <a:r>
              <a:rPr b="1" i="0" lang="en-US" sz="11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NPS &gt; 50</a:t>
            </a:r>
            <a:r>
              <a:rPr b="0" i="0" lang="en-US" sz="11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 — Excellent </a:t>
            </a:r>
            <a:r>
              <a:rPr b="0" i="0" lang="en-US" sz="1100" u="none" cap="none" strike="noStrike">
                <a:solidFill>
                  <a:srgbClr val="733CFA"/>
                </a:solidFill>
                <a:latin typeface="Arial"/>
                <a:ea typeface="Arial"/>
                <a:cs typeface="Arial"/>
                <a:sym typeface="Arial"/>
              </a:rPr>
              <a:t>(Nexara: 67)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0" name="Google Shape;140;p9"/>
          <p:cNvSpPr/>
          <p:nvPr/>
        </p:nvSpPr>
        <p:spPr>
          <a:xfrm>
            <a:off x="4730651" y="2028676"/>
            <a:ext cx="3905399" cy="457200"/>
          </a:xfrm>
          <a:prstGeom prst="rect">
            <a:avLst/>
          </a:prstGeom>
          <a:solidFill>
            <a:srgbClr val="0D113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141" name="Google Shape;141;p9"/>
          <p:cNvCxnSpPr/>
          <p:nvPr/>
        </p:nvCxnSpPr>
        <p:spPr>
          <a:xfrm>
            <a:off x="4749701" y="2028676"/>
            <a:ext cx="0" cy="457200"/>
          </a:xfrm>
          <a:prstGeom prst="straightConnector1">
            <a:avLst/>
          </a:prstGeom>
          <a:noFill/>
          <a:ln cap="flat" cmpd="sng" w="38100">
            <a:solidFill>
              <a:srgbClr val="733CFA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42" name="Google Shape;142;p9"/>
          <p:cNvSpPr/>
          <p:nvPr/>
        </p:nvSpPr>
        <p:spPr>
          <a:xfrm>
            <a:off x="4959251" y="2181076"/>
            <a:ext cx="3556025" cy="152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Arial"/>
              <a:buNone/>
            </a:pPr>
            <a:r>
              <a:rPr b="1" i="0" lang="en-US" sz="11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Churn &lt; 5%</a:t>
            </a:r>
            <a:r>
              <a:rPr b="0" i="0" lang="en-US" sz="11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 — Normal range </a:t>
            </a:r>
            <a:r>
              <a:rPr b="0" i="0" lang="en-US" sz="1100" u="none" cap="none" strike="noStrike">
                <a:solidFill>
                  <a:srgbClr val="733CFA"/>
                </a:solidFill>
                <a:latin typeface="Arial"/>
                <a:ea typeface="Arial"/>
                <a:cs typeface="Arial"/>
                <a:sym typeface="Arial"/>
              </a:rPr>
              <a:t>(Nexara: 4.2%)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3" name="Google Shape;143;p9"/>
          <p:cNvSpPr/>
          <p:nvPr/>
        </p:nvSpPr>
        <p:spPr>
          <a:xfrm>
            <a:off x="4730651" y="2612827"/>
            <a:ext cx="3905399" cy="457200"/>
          </a:xfrm>
          <a:prstGeom prst="rect">
            <a:avLst/>
          </a:prstGeom>
          <a:solidFill>
            <a:srgbClr val="0D113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144" name="Google Shape;144;p9"/>
          <p:cNvCxnSpPr/>
          <p:nvPr/>
        </p:nvCxnSpPr>
        <p:spPr>
          <a:xfrm>
            <a:off x="4749701" y="2612827"/>
            <a:ext cx="0" cy="457200"/>
          </a:xfrm>
          <a:prstGeom prst="straightConnector1">
            <a:avLst/>
          </a:prstGeom>
          <a:noFill/>
          <a:ln cap="flat" cmpd="sng" w="38100">
            <a:solidFill>
              <a:srgbClr val="733CFA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45" name="Google Shape;145;p9"/>
          <p:cNvSpPr/>
          <p:nvPr/>
        </p:nvSpPr>
        <p:spPr>
          <a:xfrm>
            <a:off x="4959251" y="2765227"/>
            <a:ext cx="3556025" cy="152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Arial"/>
              <a:buNone/>
            </a:pPr>
            <a:r>
              <a:rPr b="1" i="0" lang="en-US" sz="11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CAC Payback 6–12 mo</a:t>
            </a:r>
            <a:r>
              <a:rPr b="0" i="0" lang="en-US" sz="11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 — Signals efficiency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10825"/>
        </a:solidFill>
      </p:bgPr>
    </p:bg>
    <p:spTree>
      <p:nvGrpSpPr>
        <p:cNvPr id="150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p10"/>
          <p:cNvSpPr/>
          <p:nvPr/>
        </p:nvSpPr>
        <p:spPr>
          <a:xfrm>
            <a:off x="507950" y="395288"/>
            <a:ext cx="76200" cy="381000"/>
          </a:xfrm>
          <a:prstGeom prst="rect">
            <a:avLst/>
          </a:prstGeom>
          <a:solidFill>
            <a:srgbClr val="733CFA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2" name="Google Shape;152;p10"/>
          <p:cNvSpPr/>
          <p:nvPr/>
        </p:nvSpPr>
        <p:spPr>
          <a:xfrm>
            <a:off x="736550" y="381000"/>
            <a:ext cx="2182648" cy="4095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Arial"/>
              <a:buNone/>
            </a:pPr>
            <a:r>
              <a:rPr b="1" i="0" lang="en-US" sz="28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Funding Ask</a:t>
            </a:r>
            <a:endParaRPr b="0" i="0" sz="2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3" name="Google Shape;153;p10"/>
          <p:cNvSpPr/>
          <p:nvPr/>
        </p:nvSpPr>
        <p:spPr>
          <a:xfrm>
            <a:off x="426669" y="1108025"/>
            <a:ext cx="8290661" cy="23812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9A8AFF"/>
              </a:buClr>
              <a:buSzPts val="1600"/>
              <a:buFont typeface="Arial"/>
              <a:buNone/>
            </a:pPr>
            <a:r>
              <a:rPr b="0" i="0" lang="en-US" sz="1600" u="none" cap="none" strike="noStrike">
                <a:solidFill>
                  <a:srgbClr val="9A8AFF"/>
                </a:solidFill>
                <a:latin typeface="Arial"/>
                <a:ea typeface="Arial"/>
                <a:cs typeface="Arial"/>
                <a:sym typeface="Arial"/>
              </a:rPr>
              <a:t>Raising</a:t>
            </a:r>
            <a:endParaRPr b="0" i="0" sz="1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4" name="Google Shape;154;p10"/>
          <p:cNvSpPr/>
          <p:nvPr/>
        </p:nvSpPr>
        <p:spPr>
          <a:xfrm>
            <a:off x="426669" y="1473101"/>
            <a:ext cx="8290661" cy="81915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600"/>
              <a:buFont typeface="Arial"/>
              <a:buNone/>
            </a:pPr>
            <a:r>
              <a:rPr b="1" i="0" lang="en-US" sz="56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$5M</a:t>
            </a:r>
            <a:endParaRPr b="0" i="0" sz="5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5" name="Google Shape;155;p10"/>
          <p:cNvSpPr/>
          <p:nvPr/>
        </p:nvSpPr>
        <p:spPr>
          <a:xfrm>
            <a:off x="426669" y="2419201"/>
            <a:ext cx="8290661" cy="20955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B8B8D1"/>
              </a:buClr>
              <a:buSzPts val="1400"/>
              <a:buFont typeface="Arial"/>
              <a:buNone/>
            </a:pPr>
            <a:r>
              <a:rPr b="0" i="0" lang="en-US" sz="1400" u="none" cap="none" strike="noStrike">
                <a:solidFill>
                  <a:srgbClr val="B8B8D1"/>
                </a:solidFill>
                <a:latin typeface="Arial"/>
                <a:ea typeface="Arial"/>
                <a:cs typeface="Arial"/>
                <a:sym typeface="Arial"/>
              </a:rPr>
              <a:t>Series A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6" name="Google Shape;156;p10"/>
          <p:cNvSpPr/>
          <p:nvPr/>
        </p:nvSpPr>
        <p:spPr>
          <a:xfrm>
            <a:off x="507950" y="2946202"/>
            <a:ext cx="2540050" cy="758726"/>
          </a:xfrm>
          <a:prstGeom prst="roundRect">
            <a:avLst>
              <a:gd fmla="val 13391" name="adj"/>
            </a:avLst>
          </a:prstGeom>
          <a:solidFill>
            <a:srgbClr val="0D1130"/>
          </a:solidFill>
          <a:ln cap="flat" cmpd="sng" w="9525">
            <a:solidFill>
              <a:srgbClr val="715CF7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7" name="Google Shape;157;p10"/>
          <p:cNvSpPr/>
          <p:nvPr/>
        </p:nvSpPr>
        <p:spPr>
          <a:xfrm>
            <a:off x="686575" y="3146227"/>
            <a:ext cx="2182800" cy="152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Arial"/>
              <a:buNone/>
            </a:pPr>
            <a:r>
              <a:rPr b="1" i="0" lang="en-US" sz="11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Product Development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8" name="Google Shape;158;p10"/>
          <p:cNvSpPr/>
          <p:nvPr/>
        </p:nvSpPr>
        <p:spPr>
          <a:xfrm>
            <a:off x="686575" y="3362027"/>
            <a:ext cx="2182800" cy="1428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B8B8D1"/>
              </a:buClr>
              <a:buSzPts val="1000"/>
              <a:buFont typeface="Arial"/>
              <a:buNone/>
            </a:pPr>
            <a:r>
              <a:rPr b="0" i="0" lang="en-US" sz="1000" u="none" cap="none" strike="noStrike">
                <a:solidFill>
                  <a:srgbClr val="B8B8D1"/>
                </a:solidFill>
                <a:latin typeface="Arial"/>
                <a:ea typeface="Arial"/>
                <a:cs typeface="Arial"/>
                <a:sym typeface="Arial"/>
              </a:rPr>
              <a:t>40%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9" name="Google Shape;159;p10"/>
          <p:cNvSpPr/>
          <p:nvPr/>
        </p:nvSpPr>
        <p:spPr>
          <a:xfrm>
            <a:off x="3301901" y="2946202"/>
            <a:ext cx="2540198" cy="758726"/>
          </a:xfrm>
          <a:prstGeom prst="roundRect">
            <a:avLst>
              <a:gd fmla="val 13391" name="adj"/>
            </a:avLst>
          </a:prstGeom>
          <a:solidFill>
            <a:srgbClr val="0D1130"/>
          </a:solidFill>
          <a:ln cap="flat" cmpd="sng" w="9525">
            <a:solidFill>
              <a:srgbClr val="715CF7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0" name="Google Shape;160;p10"/>
          <p:cNvSpPr/>
          <p:nvPr/>
        </p:nvSpPr>
        <p:spPr>
          <a:xfrm>
            <a:off x="3480524" y="3146227"/>
            <a:ext cx="2182951" cy="152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Arial"/>
              <a:buNone/>
            </a:pPr>
            <a:r>
              <a:rPr b="1" i="0" lang="en-US" sz="11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Sales &amp; Marketing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1" name="Google Shape;161;p10"/>
          <p:cNvSpPr/>
          <p:nvPr/>
        </p:nvSpPr>
        <p:spPr>
          <a:xfrm>
            <a:off x="3480524" y="3362027"/>
            <a:ext cx="2182951" cy="1428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B8B8D1"/>
              </a:buClr>
              <a:buSzPts val="1000"/>
              <a:buFont typeface="Arial"/>
              <a:buNone/>
            </a:pPr>
            <a:r>
              <a:rPr b="0" i="0" lang="en-US" sz="1000" u="none" cap="none" strike="noStrike">
                <a:solidFill>
                  <a:srgbClr val="B8B8D1"/>
                </a:solidFill>
                <a:latin typeface="Arial"/>
                <a:ea typeface="Arial"/>
                <a:cs typeface="Arial"/>
                <a:sym typeface="Arial"/>
              </a:rPr>
              <a:t>35%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2" name="Google Shape;162;p10"/>
          <p:cNvSpPr/>
          <p:nvPr/>
        </p:nvSpPr>
        <p:spPr>
          <a:xfrm>
            <a:off x="6096000" y="2946202"/>
            <a:ext cx="2540050" cy="758726"/>
          </a:xfrm>
          <a:prstGeom prst="roundRect">
            <a:avLst>
              <a:gd fmla="val 13391" name="adj"/>
            </a:avLst>
          </a:prstGeom>
          <a:solidFill>
            <a:srgbClr val="0D1130"/>
          </a:solidFill>
          <a:ln cap="flat" cmpd="sng" w="9525">
            <a:solidFill>
              <a:srgbClr val="715CF7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3" name="Google Shape;163;p10"/>
          <p:cNvSpPr/>
          <p:nvPr/>
        </p:nvSpPr>
        <p:spPr>
          <a:xfrm>
            <a:off x="6274625" y="3146227"/>
            <a:ext cx="2182800" cy="152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Arial"/>
              <a:buNone/>
            </a:pPr>
            <a:r>
              <a:rPr b="1" i="0" lang="en-US" sz="11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Team Expansion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4" name="Google Shape;164;p10"/>
          <p:cNvSpPr/>
          <p:nvPr/>
        </p:nvSpPr>
        <p:spPr>
          <a:xfrm>
            <a:off x="6274625" y="3362027"/>
            <a:ext cx="2182800" cy="1428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B8B8D1"/>
              </a:buClr>
              <a:buSzPts val="1000"/>
              <a:buFont typeface="Arial"/>
              <a:buNone/>
            </a:pPr>
            <a:r>
              <a:rPr b="0" i="0" lang="en-US" sz="1000" u="none" cap="none" strike="noStrike">
                <a:solidFill>
                  <a:srgbClr val="B8B8D1"/>
                </a:solidFill>
                <a:latin typeface="Arial"/>
                <a:ea typeface="Arial"/>
                <a:cs typeface="Arial"/>
                <a:sym typeface="Arial"/>
              </a:rPr>
              <a:t>25%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5" name="Google Shape;165;p10"/>
          <p:cNvSpPr/>
          <p:nvPr/>
        </p:nvSpPr>
        <p:spPr>
          <a:xfrm>
            <a:off x="507950" y="4022378"/>
            <a:ext cx="8128099" cy="552450"/>
          </a:xfrm>
          <a:prstGeom prst="roundRect">
            <a:avLst>
              <a:gd fmla="val 18391" name="adj"/>
            </a:avLst>
          </a:prstGeom>
          <a:solidFill>
            <a:srgbClr val="0D1130"/>
          </a:solidFill>
          <a:ln cap="flat" cmpd="sng" w="9525">
            <a:solidFill>
              <a:srgbClr val="715CF7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6" name="Google Shape;166;p10"/>
          <p:cNvSpPr/>
          <p:nvPr/>
        </p:nvSpPr>
        <p:spPr>
          <a:xfrm>
            <a:off x="630695" y="4222403"/>
            <a:ext cx="7882610" cy="152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B8B8D1"/>
              </a:buClr>
              <a:buSzPts val="1100"/>
              <a:buFont typeface="Arial"/>
              <a:buNone/>
            </a:pPr>
            <a:r>
              <a:rPr b="0" i="0" lang="en-US" sz="1100" u="none" cap="none" strike="noStrike">
                <a:solidFill>
                  <a:srgbClr val="B8B8D1"/>
                </a:solidFill>
                <a:latin typeface="Arial"/>
                <a:ea typeface="Arial"/>
                <a:cs typeface="Arial"/>
                <a:sym typeface="Arial"/>
              </a:rPr>
              <a:t>Comparable early-stage B2B SaaS AI rounds (e.g., TranscendAP, InRev) have raised </a:t>
            </a:r>
            <a:r>
              <a:rPr b="1" i="0" lang="en-US" sz="11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$3.8M–$5M</a:t>
            </a:r>
            <a:r>
              <a:rPr b="0" i="0" lang="en-US" sz="1100" u="none" cap="none" strike="noStrike">
                <a:solidFill>
                  <a:srgbClr val="B8B8D1"/>
                </a:solidFill>
                <a:latin typeface="Arial"/>
                <a:ea typeface="Arial"/>
                <a:cs typeface="Arial"/>
                <a:sym typeface="Arial"/>
              </a:rPr>
              <a:t> at similar revenue stages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