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6459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FFFFFF"/>
                </a:solidFill>
              </a:rPr>
              <a:t>NEXARA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3200400"/>
            <a:ext cx="4873752" cy="45720"/>
          </a:xfrm>
          <a:prstGeom prst="rect">
            <a:avLst/>
          </a:prstGeom>
          <a:solidFill>
            <a:srgbClr val="00C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00C2FF"/>
                </a:solidFill>
              </a:rPr>
              <a:t>The Infrastructure Layer for Real-Time AI Decision-Making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2976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1">
                <a:solidFill>
                  <a:srgbClr val="CCD6E0"/>
                </a:solidFill>
              </a:rPr>
              <a:t>From data to decision in milliseconds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Enterprise AI is broken at the edges.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37360"/>
            <a:ext cx="10972800" cy="45720"/>
          </a:xfrm>
          <a:prstGeom prst="rect">
            <a:avLst/>
          </a:prstGeom>
          <a:solidFill>
            <a:srgbClr val="00C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1124712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CCD6E0"/>
                </a:solidFill>
              </a:rPr>
              <a:t>  * 73% of enterprise AI projects fail to reach production - not because the models are bad, but because the infrastructure cannot support real-time inference at scale.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CCD6E0"/>
                </a:solidFill>
              </a:rPr>
              <a:t>  * Data pipelines are fragmented: raw data sits in silos (warehouses, streams, APIs) with no unified layer to serve it to models instantly.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CCD6E0"/>
                </a:solidFill>
              </a:rPr>
              <a:t>  * Latency kills value: fraud detection, dynamic pricing, personalization - all require sub-100ms decisions. Current stacks cannot deliver.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CCD6E0"/>
                </a:solidFill>
              </a:rPr>
              <a:t>  * Engineering cost is massive: companies spend 60-70% of their AI budget on infrastructure, not intelligence.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7607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1">
                <a:solidFill>
                  <a:srgbClr val="00FFC8"/>
                </a:solidFill>
              </a:rPr>
              <a:t>The result: AI that works in demos but fails in production.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THE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Real-time AI decision infrastructure.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37360"/>
            <a:ext cx="10972800" cy="45720"/>
          </a:xfrm>
          <a:prstGeom prst="rect">
            <a:avLst/>
          </a:prstGeom>
          <a:solidFill>
            <a:srgbClr val="00C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CCD6E0"/>
                </a:solidFill>
              </a:rPr>
              <a:t>We sit between your data and your models - ingesting, transforming, and serving features in real time so your AI can make decisions in milliseconds, not minutes.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0C2FF"/>
                </a:solidFill>
              </a:rPr>
              <a:t>Core Capabilities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383280"/>
            <a:ext cx="1124712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CCD6E0"/>
                </a:solidFill>
              </a:rPr>
              <a:t>  * Unified Feature Store - one source of truth for all ML features, online and offline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CCD6E0"/>
                </a:solidFill>
              </a:rPr>
              <a:t>  * Real-Time Stream Processing - sub-50ms feature computation from live data streams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CCD6E0"/>
                </a:solidFill>
              </a:rPr>
              <a:t>  * Model Serving Layer - deploy, version, and A/B test models with one API call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CCD6E0"/>
                </a:solidFill>
              </a:rPr>
              <a:t>  * Observability Suite - monitor drift, latency, and accuracy in production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126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1">
                <a:solidFill>
                  <a:srgbClr val="00FFC8"/>
                </a:solidFill>
              </a:rPr>
              <a:t>One platform. Any model. Any scale.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TRACTION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We are not early - we are accelerating.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37360"/>
            <a:ext cx="10972800" cy="45720"/>
          </a:xfrm>
          <a:prstGeom prst="rect">
            <a:avLst/>
          </a:prstGeom>
          <a:solidFill>
            <a:srgbClr val="00C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011680"/>
            <a:ext cx="3474720" cy="164592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14884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00C2FF"/>
                </a:solidFill>
              </a:rPr>
              <a:t>$2.1M ARR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92608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D6E0"/>
                </a:solidFill>
              </a:rPr>
              <a:t>3x growth in 12 months</a:t>
            </a:r>
          </a:p>
        </p:txBody>
      </p:sp>
      <p:sp>
        <p:nvSpPr>
          <p:cNvPr id="8" name="Rectangle 7"/>
          <p:cNvSpPr/>
          <p:nvPr/>
        </p:nvSpPr>
        <p:spPr>
          <a:xfrm>
            <a:off x="4297680" y="2011680"/>
            <a:ext cx="3474720" cy="164592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89120" y="214884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00C2FF"/>
                </a:solidFill>
              </a:rPr>
              <a:t>18 Customers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89120" y="292608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D6E0"/>
                </a:solidFill>
              </a:rPr>
              <a:t>Including 2 Fortune 500s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38160" y="2011680"/>
            <a:ext cx="3474720" cy="164592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0" y="214884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00C2FF"/>
                </a:solidFill>
              </a:rPr>
              <a:t>NPS 71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292608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D6E0"/>
                </a:solidFill>
              </a:rPr>
              <a:t>Best-in-class for infrastructure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3931920"/>
            <a:ext cx="3474720" cy="164592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6908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00C2FF"/>
                </a:solidFill>
              </a:rPr>
              <a:t>138%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84632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D6E0"/>
                </a:solidFill>
              </a:rPr>
              <a:t>Net revenue retention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97680" y="3931920"/>
            <a:ext cx="3474720" cy="164592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389120" y="406908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00C2FF"/>
                </a:solidFill>
              </a:rPr>
              <a:t>$115K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89120" y="484632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D6E0"/>
                </a:solidFill>
              </a:rPr>
              <a:t>Avg contract value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138160" y="3931920"/>
            <a:ext cx="3474720" cy="164592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600" y="406908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00C2FF"/>
                </a:solidFill>
              </a:rPr>
              <a:t>$8.4M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0" y="484632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D6E0"/>
                </a:solidFill>
              </a:rPr>
              <a:t>Qualified pipeline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MARKET OPPORTUNITY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Massive market. Underserved.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37360"/>
            <a:ext cx="10972800" cy="45720"/>
          </a:xfrm>
          <a:prstGeom prst="rect">
            <a:avLst/>
          </a:prstGeom>
          <a:solidFill>
            <a:srgbClr val="00C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011680"/>
            <a:ext cx="3474720" cy="237744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00FFC8"/>
                </a:solidFill>
              </a:rPr>
              <a:t>$42B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926080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</a:rPr>
              <a:t>TAM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33756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CD6E0"/>
                </a:solidFill>
              </a:rPr>
              <a:t>AI/ML infrastructure by 2028 (IDC)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2011680"/>
            <a:ext cx="3474720" cy="237744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389120" y="210312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00FFC8"/>
                </a:solidFill>
              </a:rPr>
              <a:t>$11B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0" y="2926080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</a:rPr>
              <a:t>SAM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89120" y="333756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CD6E0"/>
                </a:solidFill>
              </a:rPr>
              <a:t>Real-time feature stores + model serving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38160" y="2011680"/>
            <a:ext cx="3474720" cy="237744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0" y="210312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00FFC8"/>
                </a:solidFill>
              </a:rPr>
              <a:t>$850M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2926080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</a:rPr>
              <a:t>SOM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333756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CD6E0"/>
                </a:solidFill>
              </a:rPr>
              <a:t>Mid-market &amp; enterprise with active ML teams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66344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0C2FF"/>
                </a:solidFill>
              </a:rPr>
              <a:t>Why Now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5120640"/>
            <a:ext cx="1124712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GenAI created a new wave of production deployments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Every company is now an AI company - most lack the infrastructure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The last mile of AI (inference + serving) is the next platform battle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BUSINESS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Simple, scalable, sticky.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37360"/>
            <a:ext cx="10972800" cy="45720"/>
          </a:xfrm>
          <a:prstGeom prst="rect">
            <a:avLst/>
          </a:prstGeom>
          <a:solidFill>
            <a:srgbClr val="00C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0C2FF"/>
                </a:solidFill>
              </a:rPr>
              <a:t>Pricing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77440"/>
            <a:ext cx="56692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Platform fee: $5K-$25K/month based on data volume and model calls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Usage-based overage: $0.002 per 1,000 feature requests above tier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Professional services: implementation + custom integrations (one-time)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9202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0C2FF"/>
                </a:solidFill>
              </a:rPr>
              <a:t>Unit Economics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37744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CCD6E0"/>
                </a:solidFill>
              </a:rPr>
              <a:t>Gross Margin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0" y="237744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00FFC8"/>
                </a:solidFill>
              </a:rPr>
              <a:t>74%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3035808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CCD6E0"/>
                </a:solidFill>
              </a:rPr>
              <a:t>CAC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0" y="3035808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00FFC8"/>
                </a:solidFill>
              </a:rPr>
              <a:t>$28K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694176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CCD6E0"/>
                </a:solidFill>
              </a:rPr>
              <a:t>LTV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0" y="3694176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00FFC8"/>
                </a:solidFill>
              </a:rPr>
              <a:t>$380K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4352544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CCD6E0"/>
                </a:solidFill>
              </a:rPr>
              <a:t>LTV:CAC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4352544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00FFC8"/>
                </a:solidFill>
              </a:rPr>
              <a:t>13.6x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5010912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CCD6E0"/>
                </a:solidFill>
              </a:rPr>
              <a:t>Payback Period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5010912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00FFC8"/>
                </a:solidFill>
              </a:rPr>
              <a:t>8 months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THE TEAM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Built by people who have done this before.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37360"/>
            <a:ext cx="10972800" cy="45720"/>
          </a:xfrm>
          <a:prstGeom prst="rect">
            <a:avLst/>
          </a:prstGeom>
          <a:solidFill>
            <a:srgbClr val="00C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011680"/>
            <a:ext cx="5486400" cy="173736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94360" y="210312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CEO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2468880"/>
            <a:ext cx="5212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Ex-VP Engineering, Databricks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2926080"/>
            <a:ext cx="5212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6E0"/>
                </a:solidFill>
              </a:rPr>
              <a:t>Led feature store product from 0 to $40M ARR</a:t>
            </a:r>
          </a:p>
        </p:txBody>
      </p:sp>
      <p:sp>
        <p:nvSpPr>
          <p:cNvPr id="9" name="Rectangle 8"/>
          <p:cNvSpPr/>
          <p:nvPr/>
        </p:nvSpPr>
        <p:spPr>
          <a:xfrm>
            <a:off x="6309360" y="2011680"/>
            <a:ext cx="5486400" cy="173736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46520" y="210312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CTO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468880"/>
            <a:ext cx="5212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Ex-Google Brain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926080"/>
            <a:ext cx="5212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6E0"/>
                </a:solidFill>
              </a:rPr>
              <a:t>Built real-time ML serving infra for Google Search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023360"/>
            <a:ext cx="5486400" cy="173736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411480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VP Sales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4480560"/>
            <a:ext cx="5212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Ex-Snowflake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4937760"/>
            <a:ext cx="5212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6E0"/>
                </a:solidFill>
              </a:rPr>
              <a:t>Scaled enterprise sales from $10M to $200M ARR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9360" y="4023360"/>
            <a:ext cx="5486400" cy="1737360"/>
          </a:xfrm>
          <a:prstGeom prst="rect">
            <a:avLst/>
          </a:prstGeom>
          <a:solidFill>
            <a:srgbClr val="0F2A40"/>
          </a:solidFill>
          <a:ln>
            <a:solidFill>
              <a:srgbClr val="00C2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46520" y="411480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Head of Product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4480560"/>
            <a:ext cx="5212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Ex-Stripe PM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4937760"/>
            <a:ext cx="5212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6E0"/>
                </a:solidFill>
              </a:rPr>
              <a:t>Led developer platform 0 to 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6126480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00FFC8"/>
                </a:solidFill>
              </a:rPr>
              <a:t>Combined: 4 prior exits  |  2 IPOs  |  60+ years in data infrastructure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FF"/>
                </a:solidFill>
              </a:rPr>
              <a:t>THE 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Raising $12M Series A.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37360"/>
            <a:ext cx="10972800" cy="45720"/>
          </a:xfrm>
          <a:prstGeom prst="rect">
            <a:avLst/>
          </a:prstGeom>
          <a:solidFill>
            <a:srgbClr val="00C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0C2FF"/>
                </a:solidFill>
              </a:rPr>
              <a:t>Use of Funds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77440"/>
            <a:ext cx="56692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45% - Go-to-market (sales team expansion, demand gen)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30% - Product &amp; engineering (stream processing, enterprise features)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15% - Customer success &amp; implementation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10% - G&amp;A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9202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0C2FF"/>
                </a:solidFill>
              </a:rPr>
              <a:t>Milestones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377440"/>
            <a:ext cx="54864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$8M ARR by end of Year 1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60 enterprise customers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SOC 2 Type II + HIPAA compliance</a:t>
            </a:r>
          </a:p>
          <a:p>
            <a:pPr>
              <a:spcBef>
                <a:spcPts val="500"/>
              </a:spcBef>
            </a:pPr>
            <a:r>
              <a:rPr sz="1500">
                <a:solidFill>
                  <a:srgbClr val="CCD6E0"/>
                </a:solidFill>
              </a:rPr>
              <a:t>  * Series B ready at $15M ARR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754880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FFC8"/>
                </a:solidFill>
              </a:rPr>
              <a:t>$3M already committed from existing angels.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39496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Lead investor sought  |  invest@nexara.io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