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8229600" cx="14630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914400" y="2743200"/>
            <a:ext cx="12801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733CFA"/>
                </a:solidFill>
                <a:latin typeface="Calibri"/>
                <a:ea typeface="Calibri"/>
                <a:cs typeface="Calibri"/>
                <a:sym typeface="Calibri"/>
              </a:rPr>
              <a:t>Nexara — AI‑Powered Workflow Automation for the Mid‑Market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914400" y="3840480"/>
            <a:ext cx="1280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9A8AFF"/>
                </a:solidFill>
                <a:latin typeface="Calibri"/>
                <a:ea typeface="Calibri"/>
                <a:cs typeface="Calibri"/>
                <a:sym typeface="Calibri"/>
              </a:rPr>
              <a:t>Accelerating operational efficiency for companies with 100–1,000 employees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A Massive and Rapidly Expanding Automation Market</a:t>
            </a:r>
            <a:endParaRPr/>
          </a:p>
        </p:txBody>
      </p:sp>
      <p:pic>
        <p:nvPicPr>
          <p:cNvPr descr="market_chart.png"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1371600"/>
            <a:ext cx="10972800" cy="617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Mid‑Market Companies Are Stuck Between Two Extremes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914400" y="1371600"/>
            <a:ext cx="128016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Enterprise RPA platforms are too expensive and slow to deploy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SMB automation tools lack workflow depth and governance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 capabilities are often bolted on, not native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Result: fragmented processes and rising operational costs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AI‑Native Workflow Automation Built for the Mid‑Market</a:t>
            </a: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914400" y="1371600"/>
            <a:ext cx="128016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End‑to‑end workflow automation with AI at the core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Deployable in days, not months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More affordable than enterprise RPA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Deeper workflow logic than Zapier/Make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Real‑time process intelligence and optimization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Positioned Between Enterprise RPA and SMB No‑Code Tools</a:t>
            </a:r>
            <a:endParaRPr/>
          </a:p>
        </p:txBody>
      </p:sp>
      <p:pic>
        <p:nvPicPr>
          <p:cNvPr descr="competitive_quadrant.png" id="109" name="Google Shape;10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1371600"/>
            <a:ext cx="10972800" cy="1097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Strong Early Momentum</a:t>
            </a:r>
            <a:endParaRPr/>
          </a:p>
        </p:txBody>
      </p:sp>
      <p:pic>
        <p:nvPicPr>
          <p:cNvPr descr="revenue_chart.png" id="115" name="Google Shape;11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371600"/>
            <a:ext cx="6858000" cy="3857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ustomer_chart.png" id="116" name="Google Shape;11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1371600"/>
            <a:ext cx="6858000" cy="385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SaaS Economics with AI‑Driven Margins</a:t>
            </a:r>
            <a:endParaRPr/>
          </a:p>
        </p:txBody>
      </p:sp>
      <p:sp>
        <p:nvSpPr>
          <p:cNvPr id="122" name="Google Shape;122;p19"/>
          <p:cNvSpPr txBox="1"/>
          <p:nvPr/>
        </p:nvSpPr>
        <p:spPr>
          <a:xfrm>
            <a:off x="914400" y="1371600"/>
            <a:ext cx="128016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AI‑first B2B SaaS companies typically achieve 50–65% gross margins (Monetizely / Bessemer)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Subscription + usage‑based AI workflows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CAC payback target: 6–12 months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retention due to workflow stickiness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0825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/>
        </p:nvSpPr>
        <p:spPr>
          <a:xfrm>
            <a:off x="457200" y="274320"/>
            <a:ext cx="13716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715CF7"/>
                </a:solidFill>
                <a:latin typeface="Calibri"/>
                <a:ea typeface="Calibri"/>
                <a:cs typeface="Calibri"/>
                <a:sym typeface="Calibri"/>
              </a:rPr>
              <a:t>Raising $5M to Accelerate Growth</a:t>
            </a:r>
            <a:endParaRPr/>
          </a:p>
        </p:txBody>
      </p:sp>
      <p:sp>
        <p:nvSpPr>
          <p:cNvPr id="128" name="Google Shape;128;p20"/>
          <p:cNvSpPr txBox="1"/>
          <p:nvPr/>
        </p:nvSpPr>
        <p:spPr>
          <a:xfrm>
            <a:off x="914400" y="1371600"/>
            <a:ext cx="128016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Expand AI workflow engine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Grow sales &amp; customer success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Strengthen integrations ecosystem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Comparable early‑stage AI SaaS companies (TranscendAP, InRev) raised $3.8M–$5M at similar revenue stages.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Join us in shaping the future of AI‑powered automation.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