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9144000" cy="5143500"/>
  <p:notesSz cx="5143500" cy="9144000"/>
  <p:embeddedFontLst>
    <p:embeddedFont>
      <p:font typeface="Inter"/>
      <p:regular r:id="rId201314"/>
    </p:embeddedFont>
    <p:embeddedFont>
      <p:font typeface="Manrope Black"/>
      <p:regular r:id="rId201315"/>
    </p:embeddedFont>
    <p:embeddedFont>
      <p:font typeface="Manrope"/>
      <p:bold r:id="rId201316"/>
      <p:regular r:id="rId201317"/>
      <p:boldItalic r:id="rId201318"/>
      <p:italic r:id="rId201319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201314" Target="fonts/font-201314.fntdata" Type="http://schemas.openxmlformats.org/officeDocument/2006/relationships/font"/><Relationship Id="rId201315" Target="fonts/font-201315.fntdata" Type="http://schemas.openxmlformats.org/officeDocument/2006/relationships/font"/><Relationship Id="rId201316" Target="fonts/font-201316.fntdata" Type="http://schemas.openxmlformats.org/officeDocument/2006/relationships/font"/><Relationship Id="rId201317" Target="fonts/font-201317.fntdata" Type="http://schemas.openxmlformats.org/officeDocument/2006/relationships/font"/><Relationship Id="rId201318" Target="fonts/font-201318.fntdata" Type="http://schemas.openxmlformats.org/officeDocument/2006/relationships/font"/><Relationship Id="rId201319" Target="fonts/font-201319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hyperlink" Target="https://slidesai.io?utm_source=export&amp;utm_medium=pptx" TargetMode="External"/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image" Target="../media/image-1-3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slidesai.io?utm_source=export&amp;utm_medium=pptx" TargetMode="External"/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slidesai.io?utm_source=export&amp;utm_medium=pptx" TargetMode="External"/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slidesai.io?utm_source=export&amp;utm_medium=pptx" TargetMode="External"/><Relationship Id="rId1" Type="http://schemas.openxmlformats.org/officeDocument/2006/relationships/image" Target="../media/image-4-1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slidesai.io?utm_source=export&amp;utm_medium=pptx" TargetMode="External"/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hyperlink" Target="https://slidesai.io?utm_source=export&amp;utm_medium=pptx" TargetMode="External"/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image" Target="../media/image-6-4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1" Type="http://schemas.openxmlformats.org/officeDocument/2006/relationships/hyperlink" Target="https://slidesai.io?utm_source=export&amp;utm_medium=pptx" TargetMode="External"/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svg"/><Relationship Id="rId4" Type="http://schemas.openxmlformats.org/officeDocument/2006/relationships/image" Target="../media/image-7-4.png"/><Relationship Id="rId5" Type="http://schemas.openxmlformats.org/officeDocument/2006/relationships/image" Target="../media/image-7-5.png"/><Relationship Id="rId6" Type="http://schemas.openxmlformats.org/officeDocument/2006/relationships/image" Target="../media/image-7-6.svg"/><Relationship Id="rId7" Type="http://schemas.openxmlformats.org/officeDocument/2006/relationships/image" Target="../media/image-7-7.png"/><Relationship Id="rId8" Type="http://schemas.openxmlformats.org/officeDocument/2006/relationships/image" Target="../media/image-7-8.png"/><Relationship Id="rId9" Type="http://schemas.openxmlformats.org/officeDocument/2006/relationships/image" Target="../media/image-7-9.svg"/><Relationship Id="rId10" Type="http://schemas.openxmlformats.org/officeDocument/2006/relationships/image" Target="../media/image-7-10.png"/><Relationship Id="rId12" Type="http://schemas.openxmlformats.org/officeDocument/2006/relationships/slideLayout" Target="../slideLayouts/slideLayout1.xml"/><Relationship Id="rId1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hyperlink" Target="https://slidesai.io?utm_source=export&amp;utm_medium=pptx" TargetMode="External"/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1082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sai_pkz5OD71::image-1" descr="preencoded.png">    </p:cNvPr>
          <p:cNvPicPr>
            <a:picLocks noChangeAspect="1"/>
          </p:cNvPicPr>
          <p:nvPr/>
        </p:nvPicPr>
        <p:blipFill>
          <a:blip r:embed="rId1">
            <a:alphaModFix amt="40000"/>
          </a:blip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slidesai_pkz5OD71::deco-scrim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3b63fc52-be6f-42b8-9743-c5d27f445efd"/>
          <p:cNvSpPr/>
          <p:nvPr/>
        </p:nvSpPr>
        <p:spPr>
          <a:xfrm>
            <a:off x="285750" y="400050"/>
            <a:ext cx="6415088" cy="12858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5063"/>
              </a:lnSpc>
              <a:buNone/>
            </a:pPr>
            <a:r>
              <a:rPr lang="en-US" sz="4050" b="1" dirty="0">
                <a:solidFill>
                  <a:srgbClr val="FFFFFF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Nexara: Automating the Mid-Market</a:t>
            </a:r>
            <a:endParaRPr lang="en-US" sz="4050" dirty="0"/>
          </a:p>
        </p:txBody>
      </p:sp>
      <p:sp>
        <p:nvSpPr>
          <p:cNvPr id="5" name="9fab7621-224b-4086-bf56-8eebe0fda975"/>
          <p:cNvSpPr/>
          <p:nvPr/>
        </p:nvSpPr>
        <p:spPr>
          <a:xfrm>
            <a:off x="285750" y="1771650"/>
            <a:ext cx="6429375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690" b="1" dirty="0">
                <a:solidFill>
                  <a:srgbClr val="715CF7"/>
                </a:solidFill>
                <a:highlight>
                  <a:srgbClr val="FFFFFF"/>
                </a:highlight>
                <a:latin typeface="Manrope" pitchFamily="34" charset="0"/>
                <a:ea typeface="Manrope" pitchFamily="34" charset="-122"/>
                <a:cs typeface="Manrope" pitchFamily="34" charset="-120"/>
              </a:rPr>
              <a:t>AI-Powered Workflow Automation for the Mid-Market</a:t>
            </a:r>
            <a:pPr indent="0" marL="0">
              <a:buNone/>
            </a:pPr>
            <a:endParaRPr lang="en-US" sz="1690" dirty="0"/>
          </a:p>
        </p:txBody>
      </p:sp>
      <p:sp>
        <p:nvSpPr>
          <p:cNvPr id="6" name="c2d5d47d-bf3b-4082-a971-790013b3a4aa"/>
          <p:cNvSpPr/>
          <p:nvPr/>
        </p:nvSpPr>
        <p:spPr>
          <a:xfrm>
            <a:off x="285750" y="2200275"/>
            <a:ext cx="6415088" cy="70008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834"/>
              </a:lnSpc>
              <a:buNone/>
            </a:pPr>
            <a:r>
              <a:rPr lang="en-US" sz="1130" dirty="0">
                <a:solidFill>
                  <a:srgbClr val="FEFEFF">
                    <a:alpha val="90000"/>
                  </a:srgbClr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Nexara is redefining how mid-sized enterprises orchestrate their business processes. By embedding AI at the core of the workflow engine, we enable companies to automate complex operations without the legacy overhead of traditional RPA.</a:t>
            </a:r>
            <a:endParaRPr lang="en-US" sz="1130" dirty="0"/>
          </a:p>
        </p:txBody>
      </p:sp>
      <p:grpSp>
        <p:nvGrpSpPr>
          <p:cNvPr id="18" name="group-2M8sS3ft0W4RXChIknwP6"/>
          <p:cNvGrpSpPr/>
          <p:nvPr/>
        </p:nvGrpSpPr>
        <p:grpSpPr>
          <a:xfrm>
            <a:off x="285750" y="3121819"/>
            <a:ext cx="2750344" cy="842963"/>
            <a:chOff x="285750" y="3121819"/>
            <a:chExt cx="2750344" cy="842963"/>
          </a:xfrm>
        </p:grpSpPr>
        <p:sp>
          <p:nvSpPr>
            <p:cNvPr id="7" name="bff42f89-0a38-40ed-9462-6d9b17fac656"/>
            <p:cNvSpPr/>
            <p:nvPr/>
          </p:nvSpPr>
          <p:spPr>
            <a:xfrm>
              <a:off x="285750" y="3121819"/>
              <a:ext cx="2750344" cy="842963"/>
            </a:xfrm>
            <a:prstGeom prst="roundRect">
              <a:avLst>
                <a:gd name="adj" fmla="val 13559"/>
              </a:avLst>
            </a:prstGeom>
            <a:solidFill>
              <a:srgbClr val="FEFFFE">
                <a:alpha val="5000"/>
              </a:srgbClr>
            </a:solidFill>
            <a:ln w="6123">
              <a:solidFill>
                <a:srgbClr val="FFFFFF">
                  <a:alpha val="10000"/>
                </a:srgbClr>
              </a:solidFill>
            </a:ln>
          </p:spPr>
          <p:txBody>
            <a:bodyPr wrap="square" lIns="0" tIns="0" rIns="0" bIns="0" rtlCol="0" anchor="ctr"/>
            <a:lstStyle/>
            <a:p>
              <a:pPr indent="0" marL="0">
                <a:buNone/>
              </a:pPr>
              <a:endParaRPr lang="en-US" dirty="0"/>
            </a:p>
          </p:txBody>
        </p:sp>
        <p:sp>
          <p:nvSpPr>
            <p:cNvPr id="10" name="5ee649d2-bc6e-4352-9e5a-692e92e7907f"/>
            <p:cNvSpPr/>
            <p:nvPr/>
          </p:nvSpPr>
          <p:spPr>
            <a:xfrm>
              <a:off x="435769" y="3271838"/>
              <a:ext cx="2478881" cy="114300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ctr"/>
            <a:lstStyle/>
            <a:p>
              <a:pPr indent="0" marL="0">
                <a:buNone/>
              </a:pPr>
              <a:r>
                <a:rPr lang="en-US" sz="680" spc="70" kern="0" dirty="0">
                  <a:solidFill>
                    <a:srgbClr val="FFFFFF">
                      <a:alpha val="60000"/>
                    </a:srgbClr>
                  </a:solidFill>
                  <a:latin typeface="Manrope" pitchFamily="34" charset="0"/>
                  <a:ea typeface="Manrope" pitchFamily="34" charset="-122"/>
                  <a:cs typeface="Manrope" pitchFamily="34" charset="-120"/>
                </a:rPr>
                <a:t>THE MISSION</a:t>
              </a:r>
              <a:endParaRPr lang="en-US" sz="680" dirty="0"/>
            </a:p>
          </p:txBody>
        </p:sp>
        <p:sp>
          <p:nvSpPr>
            <p:cNvPr id="11" name="5069331d-728a-4ac3-867c-993baed12df9"/>
            <p:cNvSpPr/>
            <p:nvPr/>
          </p:nvSpPr>
          <p:spPr>
            <a:xfrm>
              <a:off x="435769" y="3414713"/>
              <a:ext cx="2464594" cy="401193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indent="0" marL="0">
                <a:lnSpc>
                  <a:spcPts val="1579"/>
                </a:lnSpc>
                <a:buNone/>
              </a:pPr>
              <a:r>
                <a:rPr lang="en-US" sz="1010" b="1" dirty="0">
                  <a:solidFill>
                    <a:srgbClr val="FFFFFF"/>
                  </a:solidFill>
                  <a:latin typeface="Manrope" pitchFamily="34" charset="0"/>
                  <a:ea typeface="Manrope" pitchFamily="34" charset="-122"/>
                  <a:cs typeface="Manrope" pitchFamily="34" charset="-120"/>
                </a:rPr>
                <a:t>Empowering mid-market firms to achieve hyperautomation.</a:t>
              </a:r>
              <a:endParaRPr lang="en-US" sz="1010" dirty="0"/>
            </a:p>
          </p:txBody>
        </p:sp>
      </p:grpSp>
      <p:grpSp>
        <p:nvGrpSpPr>
          <p:cNvPr id="19" name="group-MIwY8BiJnqfGpIYVj3wZ6"/>
          <p:cNvGrpSpPr/>
          <p:nvPr/>
        </p:nvGrpSpPr>
        <p:grpSpPr>
          <a:xfrm>
            <a:off x="3200400" y="3121819"/>
            <a:ext cx="2750344" cy="842963"/>
            <a:chOff x="3200400" y="3121819"/>
            <a:chExt cx="2750344" cy="842963"/>
          </a:xfrm>
        </p:grpSpPr>
        <p:sp>
          <p:nvSpPr>
            <p:cNvPr id="8" name="9e5bd15d-dfdd-4508-a634-f35fcaf84e1d"/>
            <p:cNvSpPr/>
            <p:nvPr/>
          </p:nvSpPr>
          <p:spPr>
            <a:xfrm>
              <a:off x="3200400" y="3121819"/>
              <a:ext cx="2750344" cy="842963"/>
            </a:xfrm>
            <a:prstGeom prst="roundRect">
              <a:avLst>
                <a:gd name="adj" fmla="val 13559"/>
              </a:avLst>
            </a:prstGeom>
            <a:solidFill>
              <a:srgbClr val="715CF7">
                <a:alpha val="20000"/>
              </a:srgbClr>
            </a:solidFill>
            <a:ln w="6123">
              <a:solidFill>
                <a:srgbClr val="715CF7">
                  <a:alpha val="40000"/>
                </a:srgbClr>
              </a:solidFill>
            </a:ln>
          </p:spPr>
          <p:txBody>
            <a:bodyPr wrap="square" lIns="0" tIns="0" rIns="0" bIns="0" rtlCol="0" anchor="ctr"/>
            <a:lstStyle/>
            <a:p>
              <a:pPr indent="0" marL="0">
                <a:buNone/>
              </a:pPr>
              <a:endParaRPr lang="en-US" dirty="0"/>
            </a:p>
          </p:txBody>
        </p:sp>
        <p:sp>
          <p:nvSpPr>
            <p:cNvPr id="12" name="83ca006b-43e9-474d-b983-69dd9a9d0ab8"/>
            <p:cNvSpPr/>
            <p:nvPr/>
          </p:nvSpPr>
          <p:spPr>
            <a:xfrm>
              <a:off x="3350419" y="3271838"/>
              <a:ext cx="2478881" cy="114300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ctr"/>
            <a:lstStyle/>
            <a:p>
              <a:pPr indent="0" marL="0">
                <a:buNone/>
              </a:pPr>
              <a:r>
                <a:rPr lang="en-US" sz="680" spc="70" kern="0" dirty="0">
                  <a:solidFill>
                    <a:srgbClr val="715CF7"/>
                  </a:solidFill>
                  <a:latin typeface="Manrope" pitchFamily="34" charset="0"/>
                  <a:ea typeface="Manrope" pitchFamily="34" charset="-122"/>
                  <a:cs typeface="Manrope" pitchFamily="34" charset="-120"/>
                </a:rPr>
                <a:t>THE OPPORTUNITY</a:t>
              </a:r>
              <a:endParaRPr lang="en-US" sz="680" dirty="0"/>
            </a:p>
          </p:txBody>
        </p:sp>
        <p:sp>
          <p:nvSpPr>
            <p:cNvPr id="13" name="07840f56-38bd-4205-bf6c-d5c21bc8d51a"/>
            <p:cNvSpPr/>
            <p:nvPr/>
          </p:nvSpPr>
          <p:spPr>
            <a:xfrm>
              <a:off x="3350419" y="3414713"/>
              <a:ext cx="2464594" cy="401193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indent="0" marL="0">
                <a:lnSpc>
                  <a:spcPts val="1579"/>
                </a:lnSpc>
                <a:buNone/>
              </a:pPr>
              <a:r>
                <a:rPr lang="en-US" sz="1010" b="1" dirty="0">
                  <a:solidFill>
                    <a:srgbClr val="FFFFFF"/>
                  </a:solidFill>
                  <a:latin typeface="Manrope" pitchFamily="34" charset="0"/>
                  <a:ea typeface="Manrope" pitchFamily="34" charset="-122"/>
                  <a:cs typeface="Manrope" pitchFamily="34" charset="-120"/>
                </a:rPr>
                <a:t>Raising a $5M Seed Round to accelerate market penetration.</a:t>
              </a:r>
              <a:endParaRPr lang="en-US" sz="1010" dirty="0"/>
            </a:p>
          </p:txBody>
        </p:sp>
      </p:grpSp>
      <p:grpSp>
        <p:nvGrpSpPr>
          <p:cNvPr id="20" name="group-xJ2M5cMga0Giyg_ftlVIA"/>
          <p:cNvGrpSpPr/>
          <p:nvPr/>
        </p:nvGrpSpPr>
        <p:grpSpPr>
          <a:xfrm>
            <a:off x="6115050" y="3121819"/>
            <a:ext cx="2750344" cy="842963"/>
            <a:chOff x="6115050" y="3121819"/>
            <a:chExt cx="2750344" cy="842963"/>
          </a:xfrm>
        </p:grpSpPr>
        <p:sp>
          <p:nvSpPr>
            <p:cNvPr id="9" name="0fafa758-1fec-404a-b93e-b8d72961a8e3"/>
            <p:cNvSpPr/>
            <p:nvPr/>
          </p:nvSpPr>
          <p:spPr>
            <a:xfrm>
              <a:off x="6115050" y="3121819"/>
              <a:ext cx="2750344" cy="842963"/>
            </a:xfrm>
            <a:prstGeom prst="roundRect">
              <a:avLst>
                <a:gd name="adj" fmla="val 13559"/>
              </a:avLst>
            </a:prstGeom>
            <a:solidFill>
              <a:srgbClr val="FEFFFE">
                <a:alpha val="5000"/>
              </a:srgbClr>
            </a:solidFill>
            <a:ln w="6123">
              <a:solidFill>
                <a:srgbClr val="FFFFFF">
                  <a:alpha val="10000"/>
                </a:srgbClr>
              </a:solidFill>
            </a:ln>
          </p:spPr>
          <p:txBody>
            <a:bodyPr wrap="square" lIns="0" tIns="0" rIns="0" bIns="0" rtlCol="0" anchor="ctr"/>
            <a:lstStyle/>
            <a:p>
              <a:pPr indent="0" marL="0">
                <a:buNone/>
              </a:pPr>
              <a:endParaRPr lang="en-US" dirty="0"/>
            </a:p>
          </p:txBody>
        </p:sp>
        <p:sp>
          <p:nvSpPr>
            <p:cNvPr id="14" name="cd0f1877-e9a5-43be-87dd-a9706beb3468"/>
            <p:cNvSpPr/>
            <p:nvPr/>
          </p:nvSpPr>
          <p:spPr>
            <a:xfrm>
              <a:off x="6265069" y="3271838"/>
              <a:ext cx="2478881" cy="114300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ctr"/>
            <a:lstStyle/>
            <a:p>
              <a:pPr indent="0" marL="0">
                <a:buNone/>
              </a:pPr>
              <a:r>
                <a:rPr lang="en-US" sz="680" spc="70" kern="0" dirty="0">
                  <a:solidFill>
                    <a:srgbClr val="FFFFFF">
                      <a:alpha val="60000"/>
                    </a:srgbClr>
                  </a:solidFill>
                  <a:latin typeface="Manrope" pitchFamily="34" charset="0"/>
                  <a:ea typeface="Manrope" pitchFamily="34" charset="-122"/>
                  <a:cs typeface="Manrope" pitchFamily="34" charset="-120"/>
                </a:rPr>
                <a:t>TARGET SEGMENT</a:t>
              </a:r>
              <a:endParaRPr lang="en-US" sz="680" dirty="0"/>
            </a:p>
          </p:txBody>
        </p:sp>
        <p:sp>
          <p:nvSpPr>
            <p:cNvPr id="15" name="19a3e0d6-0611-45c2-9f2e-380c5e728a30"/>
            <p:cNvSpPr/>
            <p:nvPr/>
          </p:nvSpPr>
          <p:spPr>
            <a:xfrm>
              <a:off x="6265069" y="3414713"/>
              <a:ext cx="2464594" cy="401193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indent="0" marL="0">
                <a:lnSpc>
                  <a:spcPts val="1579"/>
                </a:lnSpc>
                <a:buNone/>
              </a:pPr>
              <a:r>
                <a:rPr lang="en-US" sz="1010" b="1" dirty="0">
                  <a:solidFill>
                    <a:srgbClr val="FFFFFF"/>
                  </a:solidFill>
                  <a:latin typeface="Manrope" pitchFamily="34" charset="0"/>
                  <a:ea typeface="Manrope" pitchFamily="34" charset="-122"/>
                  <a:cs typeface="Manrope" pitchFamily="34" charset="-120"/>
                </a:rPr>
                <a:t>Companies with 100–1,000 employees seeking enterprise-grade depth.</a:t>
              </a:r>
              <a:endParaRPr lang="en-US" sz="1010" dirty="0"/>
            </a:p>
          </p:txBody>
        </p:sp>
      </p:grp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9329" y="4892941"/>
            <a:ext cx="1010586" cy="160453"/>
          </a:xfrm>
          <a:prstGeom prst="rect">
            <a:avLst/>
          </a:prstGeom>
        </p:spPr>
      </p:pic>
      <p:sp>
        <p:nvSpPr>
          <p:cNvPr id="17" name="Shape 12">
            <a:hlinkClick r:id="rId4" tooltip=""/>
          </p:cNvPr>
          <p:cNvSpPr/>
          <p:nvPr/>
        </p:nvSpPr>
        <p:spPr>
          <a:xfrm>
            <a:off x="8029329" y="4892941"/>
            <a:ext cx="1010586" cy="160453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</p:spTree>
  </p:cSld>
  <p:clrMapOvr>
    <a:masterClrMapping/>
  </p:clrMapOvr>
  <p:transition spd="med">
    <p:push dir="l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39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35000">
                                          <p:val>
                                            <p:strVal val="#ppt_x"/>
                                          </p:val>
                                        </p:tav>
                                        <p:tav tm="65000">
                                          <p:val>
                                            <p:strVal val="#ppt_x"/>
                                          </p:val>
                                        </p:tav>
                                        <p:tav tm="8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7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0058"/>
                                          </p:val>
                                        </p:tav>
                                        <p:tav tm="65000">
                                          <p:val>
                                            <p:strVal val="#ppt_y-0.0042"/>
                                          </p:val>
                                        </p:tav>
                                        <p:tav tm="80000">
                                          <p:val>
                                            <p:strVal val="#ppt_y-0.002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1082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66d1cd6-c490-43db-beed-2962c159d80e"/>
          <p:cNvSpPr/>
          <p:nvPr/>
        </p:nvSpPr>
        <p:spPr>
          <a:xfrm>
            <a:off x="342900" y="342900"/>
            <a:ext cx="8486775" cy="35004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FFFFFF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The Automation Gap for Mid-Sized Firms</a:t>
            </a:r>
            <a:endParaRPr lang="en-US" sz="2700" dirty="0"/>
          </a:p>
        </p:txBody>
      </p:sp>
      <p:sp>
        <p:nvSpPr>
          <p:cNvPr id="3" name="296dd582-db43-4e39-b7d8-4f6d5ea80ca6"/>
          <p:cNvSpPr/>
          <p:nvPr/>
        </p:nvSpPr>
        <p:spPr>
          <a:xfrm>
            <a:off x="342900" y="742950"/>
            <a:ext cx="8486775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715CF7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The "Platform Mismatch" Crisis</a:t>
            </a:r>
            <a:endParaRPr lang="en-US" sz="1350" dirty="0"/>
          </a:p>
        </p:txBody>
      </p:sp>
      <p:sp>
        <p:nvSpPr>
          <p:cNvPr id="4" name="30c7a6b5-5bde-443f-86b7-36d54a5b0144"/>
          <p:cNvSpPr/>
          <p:nvPr/>
        </p:nvSpPr>
        <p:spPr>
          <a:xfrm>
            <a:off x="342900" y="1257300"/>
            <a:ext cx="6415088" cy="6000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75"/>
              </a:lnSpc>
              <a:buNone/>
            </a:pPr>
            <a:r>
              <a:rPr lang="en-US" sz="1130" dirty="0">
                <a:solidFill>
                  <a:srgbClr val="FFFEFE">
                    <a:alpha val="80000"/>
                  </a:srgbClr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Mid-market companies are currently trapped between two extremes that fail to meet their operational and budgetary needs. This structural gap creates a significant friction point for firms attempting to scale their digital transformation efforts.</a:t>
            </a:r>
            <a:endParaRPr lang="en-US" sz="1130" dirty="0"/>
          </a:p>
        </p:txBody>
      </p:sp>
      <p:grpSp>
        <p:nvGrpSpPr>
          <p:cNvPr id="12" name="group-ncb3kIcZyNytCzlNDZDCS"/>
          <p:cNvGrpSpPr/>
          <p:nvPr/>
        </p:nvGrpSpPr>
        <p:grpSpPr>
          <a:xfrm>
            <a:off x="350044" y="3679031"/>
            <a:ext cx="8458200" cy="1350169"/>
            <a:chOff x="350044" y="3679031"/>
            <a:chExt cx="8458200" cy="1350169"/>
          </a:xfrm>
        </p:grpSpPr>
        <p:pic>
          <p:nvPicPr>
            <p:cNvPr id="5" name="f1e669d9-0622-4345-8637-4d45baf31ff3" descr="preencoded.png">    </p:cNvPr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350044" y="3679031"/>
              <a:ext cx="8458200" cy="1350169"/>
            </a:xfrm>
            <a:prstGeom prst="rect">
              <a:avLst/>
            </a:prstGeom>
          </p:spPr>
        </p:pic>
        <p:sp>
          <p:nvSpPr>
            <p:cNvPr id="8" name="9249607e-df56-48a8-8de3-e69f2048833d"/>
            <p:cNvSpPr/>
            <p:nvPr/>
          </p:nvSpPr>
          <p:spPr>
            <a:xfrm>
              <a:off x="607219" y="3888766"/>
              <a:ext cx="8008144" cy="209735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ctr"/>
            <a:lstStyle/>
            <a:p>
              <a:pPr indent="0" marL="0">
                <a:buNone/>
              </a:pPr>
              <a:r>
                <a:rPr lang="en-US" sz="1350" b="1" dirty="0">
                  <a:solidFill>
                    <a:srgbClr val="FFFFFF"/>
                  </a:solidFill>
                  <a:latin typeface="Manrope" pitchFamily="34" charset="0"/>
                  <a:ea typeface="Manrope" pitchFamily="34" charset="-122"/>
                  <a:cs typeface="Manrope" pitchFamily="34" charset="-120"/>
                </a:rPr>
                <a:t>The Nexara Solution</a:t>
              </a:r>
              <a:endParaRPr lang="en-US" sz="1350" dirty="0"/>
            </a:p>
          </p:txBody>
        </p:sp>
        <p:sp>
          <p:nvSpPr>
            <p:cNvPr id="9" name="97127cf7-ae5a-42d3-b42b-a6db2ac95263"/>
            <p:cNvSpPr/>
            <p:nvPr/>
          </p:nvSpPr>
          <p:spPr>
            <a:xfrm>
              <a:off x="607219" y="4177152"/>
              <a:ext cx="7993856" cy="698659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indent="0" marL="0">
                <a:lnSpc>
                  <a:spcPts val="1834"/>
                </a:lnSpc>
                <a:buNone/>
              </a:pPr>
              <a:r>
                <a:rPr lang="en-US" sz="1130" dirty="0">
                  <a:solidFill>
                    <a:srgbClr val="FEFEFF">
                      <a:alpha val="90000"/>
                    </a:srgbClr>
                  </a:solidFill>
                  <a:latin typeface="Manrope" pitchFamily="34" charset="0"/>
                  <a:ea typeface="Manrope" pitchFamily="34" charset="-122"/>
                  <a:cs typeface="Manrope" pitchFamily="34" charset="-120"/>
                </a:rPr>
                <a:t>Nexara provides the "Goldilocks" alternative: the orchestration depth of enterprise suites with the deployment speed and cost-efficiency of modern SaaS. We offer </a:t>
              </a:r>
              <a:pPr indent="0" marL="0">
                <a:lnSpc>
                  <a:spcPts val="1834"/>
                </a:lnSpc>
                <a:buNone/>
              </a:pPr>
              <a:r>
                <a:rPr lang="en-US" sz="1130" b="1" dirty="0">
                  <a:solidFill>
                    <a:srgbClr val="FEFEFF">
                      <a:alpha val="90000"/>
                    </a:srgbClr>
                  </a:solidFill>
                  <a:latin typeface="Manrope" pitchFamily="34" charset="0"/>
                  <a:ea typeface="Manrope" pitchFamily="34" charset="-122"/>
                  <a:cs typeface="Manrope" pitchFamily="34" charset="-120"/>
                </a:rPr>
                <a:t>AI-native design</a:t>
              </a:r>
              <a:pPr indent="0" marL="0">
                <a:lnSpc>
                  <a:spcPts val="1834"/>
                </a:lnSpc>
                <a:buNone/>
              </a:pPr>
              <a:r>
                <a:rPr lang="en-US" sz="1130" dirty="0">
                  <a:solidFill>
                    <a:srgbClr val="FEFEFF">
                      <a:alpha val="90000"/>
                    </a:srgbClr>
                  </a:solidFill>
                  <a:latin typeface="Manrope" pitchFamily="34" charset="0"/>
                  <a:ea typeface="Manrope" pitchFamily="34" charset="-122"/>
                  <a:cs typeface="Manrope" pitchFamily="34" charset="-120"/>
                </a:rPr>
                <a:t>—built-in, not bolted-on—ensuring automation is context-aware from day one.</a:t>
              </a:r>
              <a:endParaRPr lang="en-US" sz="1130" dirty="0"/>
            </a:p>
          </p:txBody>
        </p:sp>
      </p:grpSp>
      <p:sp>
        <p:nvSpPr>
          <p:cNvPr id="6" name="2217c72f-5a30-4aef-82c8-d1d33d01f931"/>
          <p:cNvSpPr/>
          <p:nvPr/>
        </p:nvSpPr>
        <p:spPr>
          <a:xfrm>
            <a:off x="350044" y="2093119"/>
            <a:ext cx="8451056" cy="1414463"/>
          </a:xfrm>
          <a:prstGeom prst="roundRect">
            <a:avLst>
              <a:gd name="adj" fmla="val 391"/>
            </a:avLst>
          </a:prstGeom>
          <a:solidFill>
            <a:srgbClr val="0E1430"/>
          </a:solidFill>
          <a:ln/>
        </p:spPr>
      </p:sp>
      <p:graphicFrame>
        <p:nvGraphicFramePr>
          <p:cNvPr id="3" name="2217c72f-5a30-4aef-82c8-d1d33d01f9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50044" y="2093119"/>
          <a:ext cx="8451056" cy="914400"/>
        </p:xfrm>
        <a:graphic>
          <a:graphicData uri="http://schemas.openxmlformats.org/drawingml/2006/table">
            <a:tbl>
              <a:tblPr/>
              <a:tblGrid>
                <a:gridCol w="1206207"/>
                <a:gridCol w="2133144"/>
                <a:gridCol w="5111705"/>
              </a:tblGrid>
              <a:tr h="47148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10" b="1" dirty="0">
                          <a:solidFill>
                            <a:srgbClr val="FFFFFF"/>
                          </a:solidFill>
                          <a:latin typeface="Manrope" pitchFamily="34" charset="0"/>
                          <a:ea typeface="Manrope" pitchFamily="34" charset="-122"/>
                          <a:cs typeface="Manrope" pitchFamily="34" charset="-120"/>
                        </a:rPr>
                        <a:t>Segment</a:t>
                      </a:r>
                      <a:endParaRPr lang="en-US" sz="1010" dirty="0">
                        <a:latin typeface="Manrope" charset="0"/>
                        <a:ea typeface="Manrope" charset="0"/>
                        <a:cs typeface="Manrope" charset="0"/>
                      </a:endParaRPr>
                    </a:p>
                  </a:txBody>
                  <a:tcPr marL="139700" marR="139700" marT="139700" marB="1397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096" cap="flat" cmpd="sng" algn="ctr">
                      <a:solidFill>
                        <a:srgbClr val="7F6D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5CF7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10" b="1" dirty="0">
                          <a:solidFill>
                            <a:srgbClr val="FFFFFF"/>
                          </a:solidFill>
                          <a:latin typeface="Manrope" pitchFamily="34" charset="0"/>
                          <a:ea typeface="Manrope" pitchFamily="34" charset="-122"/>
                          <a:cs typeface="Manrope" pitchFamily="34" charset="-120"/>
                        </a:rPr>
                        <a:t>Platform Type</a:t>
                      </a:r>
                      <a:endParaRPr lang="en-US" sz="1010" dirty="0">
                        <a:latin typeface="Manrope" charset="0"/>
                        <a:ea typeface="Manrope" charset="0"/>
                        <a:cs typeface="Manrope" charset="0"/>
                      </a:endParaRPr>
                    </a:p>
                  </a:txBody>
                  <a:tcPr marL="139700" marR="139700" marT="139700" marB="1397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096" cap="flat" cmpd="sng" algn="ctr">
                      <a:solidFill>
                        <a:srgbClr val="7F6D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5CF7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10" b="1" dirty="0">
                          <a:solidFill>
                            <a:srgbClr val="FFFFFF"/>
                          </a:solidFill>
                          <a:latin typeface="Manrope" pitchFamily="34" charset="0"/>
                          <a:ea typeface="Manrope" pitchFamily="34" charset="-122"/>
                          <a:cs typeface="Manrope" pitchFamily="34" charset="-120"/>
                        </a:rPr>
                        <a:t>The Failure for Mid-Market</a:t>
                      </a:r>
                      <a:endParaRPr lang="en-US" sz="1010" dirty="0">
                        <a:latin typeface="Manrope" charset="0"/>
                        <a:ea typeface="Manrope" charset="0"/>
                        <a:cs typeface="Manrope" charset="0"/>
                      </a:endParaRPr>
                    </a:p>
                  </a:txBody>
                  <a:tcPr marL="139700" marR="139700" marT="139700" marB="1397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096" cap="flat" cmpd="sng" algn="ctr">
                      <a:solidFill>
                        <a:srgbClr val="7F6DF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5CF7"/>
                    </a:solidFill>
                  </a:tcPr>
                </a:tc>
              </a:tr>
              <a:tr h="47148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00" b="1" dirty="0">
                          <a:solidFill>
                            <a:srgbClr val="FEFEFF">
                              <a:alpha val="90000"/>
                            </a:srgbClr>
                          </a:solidFill>
                          <a:latin typeface="Manrope" pitchFamily="34" charset="0"/>
                          <a:ea typeface="Manrope" pitchFamily="34" charset="-122"/>
                          <a:cs typeface="Manrope" pitchFamily="34" charset="-120"/>
                        </a:rPr>
                        <a:t>Enterprise</a:t>
                      </a:r>
                      <a:endParaRPr lang="en-US" sz="900" dirty="0">
                        <a:latin typeface="Manrope" charset="0"/>
                        <a:ea typeface="Manrope" charset="0"/>
                        <a:cs typeface="Manrope" charset="0"/>
                      </a:endParaRPr>
                    </a:p>
                  </a:txBody>
                  <a:tcPr marL="139700" marR="139700" marT="139700" marB="1397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096" cap="flat" cmpd="sng" algn="ctr">
                      <a:solidFill>
                        <a:srgbClr val="262B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1430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00" dirty="0">
                          <a:solidFill>
                            <a:srgbClr val="FFFFFF"/>
                          </a:solidFill>
                          <a:latin typeface="Manrope" pitchFamily="34" charset="0"/>
                          <a:ea typeface="Manrope" pitchFamily="34" charset="-122"/>
                          <a:cs typeface="Manrope" pitchFamily="34" charset="-120"/>
                        </a:rPr>
                        <a:t>UiPath / Automation Anywhere</a:t>
                      </a:r>
                      <a:endParaRPr lang="en-US" sz="900" dirty="0">
                        <a:latin typeface="Manrope" charset="0"/>
                        <a:ea typeface="Manrope" charset="0"/>
                        <a:cs typeface="Manrope" charset="0"/>
                      </a:endParaRPr>
                    </a:p>
                  </a:txBody>
                  <a:tcPr marL="139700" marR="139700" marT="139700" marB="1397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096" cap="flat" cmpd="sng" algn="ctr">
                      <a:solidFill>
                        <a:srgbClr val="262B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1430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00" dirty="0">
                          <a:solidFill>
                            <a:srgbClr val="FEFEFF">
                              <a:alpha val="90000"/>
                            </a:srgbClr>
                          </a:solidFill>
                          <a:latin typeface="Manrope" pitchFamily="34" charset="0"/>
                          <a:ea typeface="Manrope" pitchFamily="34" charset="-122"/>
                          <a:cs typeface="Manrope" pitchFamily="34" charset="-120"/>
                        </a:rPr>
                        <a:t>Prohibitive TCO (€80k–€200k/year), slow deployment, and heavy CoE requirements.</a:t>
                      </a:r>
                      <a:endParaRPr lang="en-US" sz="900" dirty="0">
                        <a:latin typeface="Manrope" charset="0"/>
                        <a:ea typeface="Manrope" charset="0"/>
                        <a:cs typeface="Manrope" charset="0"/>
                      </a:endParaRPr>
                    </a:p>
                  </a:txBody>
                  <a:tcPr marL="139700" marR="139700" marT="139700" marB="1397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6096" cap="flat" cmpd="sng" algn="ctr">
                      <a:solidFill>
                        <a:srgbClr val="262B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1430"/>
                    </a:solidFill>
                  </a:tcPr>
                </a:tc>
              </a:tr>
              <a:tr h="47148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00" b="1" dirty="0">
                          <a:solidFill>
                            <a:srgbClr val="FEFEFF">
                              <a:alpha val="90000"/>
                            </a:srgbClr>
                          </a:solidFill>
                          <a:latin typeface="Manrope" pitchFamily="34" charset="0"/>
                          <a:ea typeface="Manrope" pitchFamily="34" charset="-122"/>
                          <a:cs typeface="Manrope" pitchFamily="34" charset="-120"/>
                        </a:rPr>
                        <a:t>SMB / SaaS</a:t>
                      </a:r>
                      <a:endParaRPr lang="en-US" sz="900" dirty="0">
                        <a:latin typeface="Manrope" charset="0"/>
                        <a:ea typeface="Manrope" charset="0"/>
                        <a:cs typeface="Manrope" charset="0"/>
                      </a:endParaRPr>
                    </a:p>
                  </a:txBody>
                  <a:tcPr marL="139700" marR="139700" marT="139700" marB="1397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0E1430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00" dirty="0">
                          <a:solidFill>
                            <a:srgbClr val="FFFFFF"/>
                          </a:solidFill>
                          <a:latin typeface="Manrope" pitchFamily="34" charset="0"/>
                          <a:ea typeface="Manrope" pitchFamily="34" charset="-122"/>
                          <a:cs typeface="Manrope" pitchFamily="34" charset="-120"/>
                        </a:rPr>
                        <a:t>Zapier / Make</a:t>
                      </a:r>
                      <a:endParaRPr lang="en-US" sz="900" dirty="0">
                        <a:latin typeface="Manrope" charset="0"/>
                        <a:ea typeface="Manrope" charset="0"/>
                        <a:cs typeface="Manrope" charset="0"/>
                      </a:endParaRPr>
                    </a:p>
                  </a:txBody>
                  <a:tcPr marL="139700" marR="139700" marT="139700" marB="1397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0E1430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00" dirty="0">
                          <a:solidFill>
                            <a:srgbClr val="FEFEFF">
                              <a:alpha val="90000"/>
                            </a:srgbClr>
                          </a:solidFill>
                          <a:latin typeface="Manrope" pitchFamily="34" charset="0"/>
                          <a:ea typeface="Manrope" pitchFamily="34" charset="-122"/>
                          <a:cs typeface="Manrope" pitchFamily="34" charset="-120"/>
                        </a:rPr>
                        <a:t>Lacks workflow depth, native AI logic, and the governance required for regulated operations.</a:t>
                      </a:r>
                      <a:endParaRPr lang="en-US" sz="900" dirty="0">
                        <a:latin typeface="Manrope" charset="0"/>
                        <a:ea typeface="Manrope" charset="0"/>
                        <a:cs typeface="Manrope" charset="0"/>
                      </a:endParaRPr>
                    </a:p>
                  </a:txBody>
                  <a:tcPr marL="139700" marR="139700" marT="139700" marB="1397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0E1430"/>
                    </a:solidFill>
                  </a:tcPr>
                </a:tc>
              </a:tr>
            </a:tbl>
          </a:graphicData>
        </a:graphic>
      </p:graphicFrame>
      <p:pic>
        <p:nvPicPr>
          <p:cNvPr id="10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9329" y="4892941"/>
            <a:ext cx="1010586" cy="160453"/>
          </a:xfrm>
          <a:prstGeom prst="rect">
            <a:avLst/>
          </a:prstGeom>
        </p:spPr>
      </p:pic>
      <p:sp>
        <p:nvSpPr>
          <p:cNvPr id="11" name="Shape 6">
            <a:hlinkClick r:id="rId3" tooltip=""/>
          </p:cNvPr>
          <p:cNvSpPr/>
          <p:nvPr/>
        </p:nvSpPr>
        <p:spPr>
          <a:xfrm>
            <a:off x="8029329" y="4892941"/>
            <a:ext cx="1010586" cy="160453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</p:spTree>
  </p:cSld>
  <p:clrMapOvr>
    <a:masterClrMapping/>
  </p:clrMapOvr>
  <p:transition spd="med">
    <p:push dir="l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600" fill="hold" tmFilter="0,0; 0.25,0.578; 0.5,0.875; 0.75,0.984; 1,1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600" fill="hold" tmFilter="0,0; 0.25,0.578; 0.5,0.875; 0.75,0.984; 1,1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7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6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4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28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4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38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42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600" fill="hold" tmFilter="0,0; 0.25,0.578; 0.5,0.875; 0.75,0.984; 1,1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600" fill="hold" tmFilter="0,0; 0.25,0.578; 0.5,0.875; 0.75,0.984; 1,1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7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6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1082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aec059f-eb49-4684-9c65-8308e5ca28f6"/>
          <p:cNvSpPr/>
          <p:nvPr/>
        </p:nvSpPr>
        <p:spPr>
          <a:xfrm>
            <a:off x="342900" y="342900"/>
            <a:ext cx="8486775" cy="35004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FFFFFF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A Multi-Billion Dollar Market Shift</a:t>
            </a:r>
            <a:endParaRPr lang="en-US" sz="2700" dirty="0"/>
          </a:p>
        </p:txBody>
      </p:sp>
      <p:grpSp>
        <p:nvGrpSpPr>
          <p:cNvPr id="18" name="group-Lm5s1QRw_fHXqfNt11OOZ"/>
          <p:cNvGrpSpPr/>
          <p:nvPr/>
        </p:nvGrpSpPr>
        <p:grpSpPr>
          <a:xfrm>
            <a:off x="342900" y="1028700"/>
            <a:ext cx="4793456" cy="3771900"/>
            <a:chOff x="342900" y="1028700"/>
            <a:chExt cx="4793456" cy="3771900"/>
          </a:xfrm>
        </p:grpSpPr>
        <p:sp>
          <p:nvSpPr>
            <p:cNvPr id="3" name="7c9c5983-2e47-4236-9a36-d815104b9004"/>
            <p:cNvSpPr/>
            <p:nvPr/>
          </p:nvSpPr>
          <p:spPr>
            <a:xfrm>
              <a:off x="342900" y="1028700"/>
              <a:ext cx="4793456" cy="3771900"/>
            </a:xfrm>
            <a:prstGeom prst="roundRect">
              <a:avLst>
                <a:gd name="adj" fmla="val 4545"/>
              </a:avLst>
            </a:prstGeom>
            <a:solidFill>
              <a:srgbClr val="0E1430"/>
            </a:solidFill>
            <a:ln w="6123">
              <a:solidFill>
                <a:srgbClr val="1A213B"/>
              </a:solidFill>
            </a:ln>
          </p:spPr>
          <p:txBody>
            <a:bodyPr wrap="square" lIns="0" tIns="0" rIns="0" bIns="0" rtlCol="0" anchor="ctr"/>
            <a:lstStyle/>
            <a:p>
              <a:pPr indent="0" marL="0">
                <a:buNone/>
              </a:pPr>
              <a:endParaRPr lang="en-US" dirty="0"/>
            </a:p>
          </p:txBody>
        </p:sp>
        <p:pic>
          <p:nvPicPr>
            <p:cNvPr id="4" name="bb868fdf-7067-4019-8864-fd1d2fac1cb0" descr="preencoded.png">    </p:cNvPr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414338" y="1100138"/>
              <a:ext cx="4650581" cy="3629025"/>
            </a:xfrm>
            <a:prstGeom prst="rect">
              <a:avLst/>
            </a:prstGeom>
          </p:spPr>
        </p:pic>
      </p:grpSp>
      <p:sp>
        <p:nvSpPr>
          <p:cNvPr id="5" name="11e0b2e3-23c5-4edd-ab6b-594cd6a32be5"/>
          <p:cNvSpPr/>
          <p:nvPr/>
        </p:nvSpPr>
        <p:spPr>
          <a:xfrm>
            <a:off x="5479256" y="1171575"/>
            <a:ext cx="3343275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690" b="1" dirty="0">
                <a:solidFill>
                  <a:srgbClr val="715CF7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Hyperautomation as a Strategic Necessity</a:t>
            </a:r>
            <a:endParaRPr lang="en-US" sz="1690" dirty="0"/>
          </a:p>
        </p:txBody>
      </p:sp>
      <p:sp>
        <p:nvSpPr>
          <p:cNvPr id="6" name="4e65f906-5bbb-4de5-ab26-b5a230c60eca"/>
          <p:cNvSpPr/>
          <p:nvPr/>
        </p:nvSpPr>
        <p:spPr>
          <a:xfrm>
            <a:off x="5479256" y="1857375"/>
            <a:ext cx="3343275" cy="8429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50"/>
              </a:lnSpc>
              <a:buNone/>
            </a:pPr>
            <a:r>
              <a:rPr lang="en-US" sz="1010" dirty="0">
                <a:solidFill>
                  <a:srgbClr val="FFFEFE">
                    <a:alpha val="80000"/>
                  </a:srgbClr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The shift from rule-based scripting to AI-orchestrated ecosystems is accelerating. As organizations outgrow basic tools, they are seeking platforms that offer built-in audit trails and hybrid-cloud flexibility.</a:t>
            </a:r>
            <a:endParaRPr lang="en-US" sz="1010" dirty="0"/>
          </a:p>
        </p:txBody>
      </p:sp>
      <p:grpSp>
        <p:nvGrpSpPr>
          <p:cNvPr id="15" name="group-n-GszgkOwMoql7_y86B_C"/>
          <p:cNvGrpSpPr/>
          <p:nvPr/>
        </p:nvGrpSpPr>
        <p:grpSpPr>
          <a:xfrm>
            <a:off x="5479256" y="2921794"/>
            <a:ext cx="3343275" cy="400050"/>
            <a:chOff x="5479256" y="2921794"/>
            <a:chExt cx="3343275" cy="400050"/>
          </a:xfrm>
        </p:grpSpPr>
        <p:sp>
          <p:nvSpPr>
            <p:cNvPr id="7" name="02ae0eb8-3fa6-4a44-9927-6e0d2fb03e46"/>
            <p:cNvSpPr/>
            <p:nvPr/>
          </p:nvSpPr>
          <p:spPr>
            <a:xfrm>
              <a:off x="5479256" y="2971800"/>
              <a:ext cx="92869" cy="92869"/>
            </a:xfrm>
            <a:prstGeom prst="ellipse">
              <a:avLst/>
            </a:prstGeom>
            <a:solidFill>
              <a:srgbClr val="715CF7"/>
            </a:solidFill>
            <a:ln/>
          </p:spPr>
          <p:txBody>
            <a:bodyPr wrap="square" lIns="0" tIns="0" rIns="0" bIns="0" rtlCol="0" anchor="ctr"/>
            <a:lstStyle/>
            <a:p>
              <a:pPr indent="0" marL="0">
                <a:buNone/>
              </a:pPr>
              <a:endParaRPr lang="en-US" dirty="0"/>
            </a:p>
          </p:txBody>
        </p:sp>
        <p:sp>
          <p:nvSpPr>
            <p:cNvPr id="8" name="071703ad-b129-4d77-bb92-5b36bfff438b"/>
            <p:cNvSpPr/>
            <p:nvPr/>
          </p:nvSpPr>
          <p:spPr>
            <a:xfrm>
              <a:off x="5679281" y="2921794"/>
              <a:ext cx="3143250" cy="40005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indent="0" marL="0">
                <a:lnSpc>
                  <a:spcPts val="1575"/>
                </a:lnSpc>
                <a:buNone/>
              </a:pPr>
              <a:r>
                <a:rPr lang="en-US" sz="1130" b="1" dirty="0">
                  <a:solidFill>
                    <a:srgbClr val="FFFFFF"/>
                  </a:solidFill>
                  <a:latin typeface="Manrope" pitchFamily="34" charset="0"/>
                  <a:ea typeface="Manrope" pitchFamily="34" charset="-122"/>
                  <a:cs typeface="Manrope" pitchFamily="34" charset="-120"/>
                </a:rPr>
                <a:t>Market Momentum:</a:t>
              </a:r>
              <a:pPr indent="0" marL="0">
                <a:lnSpc>
                  <a:spcPts val="1575"/>
                </a:lnSpc>
                <a:buNone/>
              </a:pPr>
              <a:r>
                <a:rPr lang="en-US" sz="1130" dirty="0">
                  <a:solidFill>
                    <a:srgbClr val="FFFFFF"/>
                  </a:solidFill>
                  <a:latin typeface="Manrope" pitchFamily="34" charset="0"/>
                  <a:ea typeface="Manrope" pitchFamily="34" charset="-122"/>
                  <a:cs typeface="Manrope" pitchFamily="34" charset="-120"/>
                </a:rPr>
                <a:t> Projected to reach </a:t>
              </a:r>
              <a:pPr indent="0" marL="0">
                <a:lnSpc>
                  <a:spcPts val="1575"/>
                </a:lnSpc>
                <a:buNone/>
              </a:pPr>
              <a:r>
                <a:rPr lang="en-US" sz="1130" b="1" dirty="0">
                  <a:solidFill>
                    <a:srgbClr val="FFFFFF"/>
                  </a:solidFill>
                  <a:latin typeface="Manrope" pitchFamily="34" charset="0"/>
                  <a:ea typeface="Manrope" pitchFamily="34" charset="-122"/>
                  <a:cs typeface="Manrope" pitchFamily="34" charset="-120"/>
                </a:rPr>
                <a:t>$40.77B by 2031</a:t>
              </a:r>
              <a:pPr indent="0" marL="0">
                <a:lnSpc>
                  <a:spcPts val="1575"/>
                </a:lnSpc>
                <a:buNone/>
              </a:pPr>
              <a:r>
                <a:rPr lang="en-US" sz="1130" dirty="0">
                  <a:solidFill>
                    <a:srgbClr val="FFFFFF"/>
                  </a:solidFill>
                  <a:latin typeface="Manrope" pitchFamily="34" charset="0"/>
                  <a:ea typeface="Manrope" pitchFamily="34" charset="-122"/>
                  <a:cs typeface="Manrope" pitchFamily="34" charset="-120"/>
                </a:rPr>
                <a:t>.</a:t>
              </a:r>
              <a:endParaRPr lang="en-US" sz="1130" dirty="0"/>
            </a:p>
          </p:txBody>
        </p:sp>
      </p:grpSp>
      <p:grpSp>
        <p:nvGrpSpPr>
          <p:cNvPr id="16" name="group-paLBNUySE0Iw_ZnRHxxwX"/>
          <p:cNvGrpSpPr/>
          <p:nvPr/>
        </p:nvGrpSpPr>
        <p:grpSpPr>
          <a:xfrm>
            <a:off x="5479256" y="3486150"/>
            <a:ext cx="3343275" cy="600075"/>
            <a:chOff x="5479256" y="3486150"/>
            <a:chExt cx="3343275" cy="600075"/>
          </a:xfrm>
        </p:grpSpPr>
        <p:sp>
          <p:nvSpPr>
            <p:cNvPr id="9" name="f9a55fca-fe21-48a4-bce8-efdd1591b033"/>
            <p:cNvSpPr/>
            <p:nvPr/>
          </p:nvSpPr>
          <p:spPr>
            <a:xfrm>
              <a:off x="5479256" y="3543300"/>
              <a:ext cx="92869" cy="92869"/>
            </a:xfrm>
            <a:prstGeom prst="ellipse">
              <a:avLst/>
            </a:prstGeom>
            <a:solidFill>
              <a:srgbClr val="715CF7"/>
            </a:solidFill>
            <a:ln/>
          </p:spPr>
          <p:txBody>
            <a:bodyPr wrap="square" lIns="0" tIns="0" rIns="0" bIns="0" rtlCol="0" anchor="ctr"/>
            <a:lstStyle/>
            <a:p>
              <a:pPr indent="0" marL="0">
                <a:buNone/>
              </a:pPr>
              <a:endParaRPr lang="en-US" dirty="0"/>
            </a:p>
          </p:txBody>
        </p:sp>
        <p:sp>
          <p:nvSpPr>
            <p:cNvPr id="10" name="6e09f54f-cbaa-4e0f-a6ec-eb7282bc7898"/>
            <p:cNvSpPr/>
            <p:nvPr/>
          </p:nvSpPr>
          <p:spPr>
            <a:xfrm>
              <a:off x="5679281" y="3486150"/>
              <a:ext cx="3143250" cy="600075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indent="0" marL="0">
                <a:lnSpc>
                  <a:spcPts val="1575"/>
                </a:lnSpc>
                <a:buNone/>
              </a:pPr>
              <a:r>
                <a:rPr lang="en-US" sz="1130" b="1" dirty="0">
                  <a:solidFill>
                    <a:srgbClr val="FFFFFF"/>
                  </a:solidFill>
                  <a:latin typeface="Manrope" pitchFamily="34" charset="0"/>
                  <a:ea typeface="Manrope" pitchFamily="34" charset="-122"/>
                  <a:cs typeface="Manrope" pitchFamily="34" charset="-120"/>
                </a:rPr>
                <a:t>Strategic Priority:</a:t>
              </a:r>
              <a:pPr indent="0" marL="0">
                <a:lnSpc>
                  <a:spcPts val="1575"/>
                </a:lnSpc>
                <a:buNone/>
              </a:pPr>
              <a:r>
                <a:rPr lang="en-US" sz="1130" dirty="0">
                  <a:solidFill>
                    <a:srgbClr val="FFFFFF"/>
                  </a:solidFill>
                  <a:latin typeface="Manrope" pitchFamily="34" charset="0"/>
                  <a:ea typeface="Manrope" pitchFamily="34" charset="-122"/>
                  <a:cs typeface="Manrope" pitchFamily="34" charset="-120"/>
                </a:rPr>
                <a:t> </a:t>
              </a:r>
              <a:pPr indent="0" marL="0">
                <a:lnSpc>
                  <a:spcPts val="1575"/>
                </a:lnSpc>
                <a:buNone/>
              </a:pPr>
              <a:r>
                <a:rPr lang="en-US" sz="1130" b="1" dirty="0">
                  <a:solidFill>
                    <a:srgbClr val="FFFFFF"/>
                  </a:solidFill>
                  <a:latin typeface="Manrope" pitchFamily="34" charset="0"/>
                  <a:ea typeface="Manrope" pitchFamily="34" charset="-122"/>
                  <a:cs typeface="Manrope" pitchFamily="34" charset="-120"/>
                </a:rPr>
                <a:t>90% of large enterprises</a:t>
              </a:r>
              <a:pPr indent="0" marL="0">
                <a:lnSpc>
                  <a:spcPts val="1575"/>
                </a:lnSpc>
                <a:buNone/>
              </a:pPr>
              <a:r>
                <a:rPr lang="en-US" sz="1130" dirty="0">
                  <a:solidFill>
                    <a:srgbClr val="FFFFFF"/>
                  </a:solidFill>
                  <a:latin typeface="Manrope" pitchFamily="34" charset="0"/>
                  <a:ea typeface="Manrope" pitchFamily="34" charset="-122"/>
                  <a:cs typeface="Manrope" pitchFamily="34" charset="-120"/>
                </a:rPr>
                <a:t> identified hyperautomation as a top-tier priority.</a:t>
              </a:r>
              <a:endParaRPr lang="en-US" sz="1130" dirty="0"/>
            </a:p>
          </p:txBody>
        </p:sp>
      </p:grpSp>
      <p:grpSp>
        <p:nvGrpSpPr>
          <p:cNvPr id="17" name="group-_DxHaGNlzluivuVV4Ftbb"/>
          <p:cNvGrpSpPr/>
          <p:nvPr/>
        </p:nvGrpSpPr>
        <p:grpSpPr>
          <a:xfrm>
            <a:off x="5479256" y="4257675"/>
            <a:ext cx="3343275" cy="400050"/>
            <a:chOff x="5479256" y="4257675"/>
            <a:chExt cx="3343275" cy="400050"/>
          </a:xfrm>
        </p:grpSpPr>
        <p:sp>
          <p:nvSpPr>
            <p:cNvPr id="11" name="74f3571b-4022-4857-9893-7d31bf1a1ff1"/>
            <p:cNvSpPr/>
            <p:nvPr/>
          </p:nvSpPr>
          <p:spPr>
            <a:xfrm>
              <a:off x="5479256" y="4314825"/>
              <a:ext cx="92869" cy="92869"/>
            </a:xfrm>
            <a:prstGeom prst="ellipse">
              <a:avLst/>
            </a:prstGeom>
            <a:solidFill>
              <a:srgbClr val="715CF7"/>
            </a:solidFill>
            <a:ln/>
          </p:spPr>
          <p:txBody>
            <a:bodyPr wrap="square" lIns="0" tIns="0" rIns="0" bIns="0" rtlCol="0" anchor="ctr"/>
            <a:lstStyle/>
            <a:p>
              <a:pPr indent="0" marL="0">
                <a:buNone/>
              </a:pPr>
              <a:endParaRPr lang="en-US" dirty="0"/>
            </a:p>
          </p:txBody>
        </p:sp>
        <p:sp>
          <p:nvSpPr>
            <p:cNvPr id="12" name="f4a9b38b-40f6-41cd-9541-62ccbc73d11d"/>
            <p:cNvSpPr/>
            <p:nvPr/>
          </p:nvSpPr>
          <p:spPr>
            <a:xfrm>
              <a:off x="5679281" y="4257675"/>
              <a:ext cx="3143250" cy="40005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indent="0" marL="0">
                <a:lnSpc>
                  <a:spcPts val="1575"/>
                </a:lnSpc>
                <a:buNone/>
              </a:pPr>
              <a:r>
                <a:rPr lang="en-US" sz="1130" b="1" dirty="0">
                  <a:solidFill>
                    <a:srgbClr val="FFFFFF"/>
                  </a:solidFill>
                  <a:latin typeface="Manrope" pitchFamily="34" charset="0"/>
                  <a:ea typeface="Manrope" pitchFamily="34" charset="-122"/>
                  <a:cs typeface="Manrope" pitchFamily="34" charset="-120"/>
                </a:rPr>
                <a:t>SME Growth:</a:t>
              </a:r>
              <a:pPr indent="0" marL="0">
                <a:lnSpc>
                  <a:spcPts val="1575"/>
                </a:lnSpc>
                <a:buNone/>
              </a:pPr>
              <a:r>
                <a:rPr lang="en-US" sz="1130" dirty="0">
                  <a:solidFill>
                    <a:srgbClr val="FFFFFF"/>
                  </a:solidFill>
                  <a:latin typeface="Manrope" pitchFamily="34" charset="0"/>
                  <a:ea typeface="Manrope" pitchFamily="34" charset="-122"/>
                  <a:cs typeface="Manrope" pitchFamily="34" charset="-120"/>
                </a:rPr>
                <a:t> The small-to-mid enterprise segment is outperforming with a </a:t>
              </a:r>
              <a:pPr indent="0" marL="0">
                <a:lnSpc>
                  <a:spcPts val="1575"/>
                </a:lnSpc>
                <a:buNone/>
              </a:pPr>
              <a:r>
                <a:rPr lang="en-US" sz="1130" b="1" dirty="0">
                  <a:solidFill>
                    <a:srgbClr val="FFFFFF"/>
                  </a:solidFill>
                  <a:latin typeface="Manrope" pitchFamily="34" charset="0"/>
                  <a:ea typeface="Manrope" pitchFamily="34" charset="-122"/>
                  <a:cs typeface="Manrope" pitchFamily="34" charset="-120"/>
                </a:rPr>
                <a:t>10.19% CAGR</a:t>
              </a:r>
              <a:pPr indent="0" marL="0">
                <a:lnSpc>
                  <a:spcPts val="1575"/>
                </a:lnSpc>
                <a:buNone/>
              </a:pPr>
              <a:r>
                <a:rPr lang="en-US" sz="1130" dirty="0">
                  <a:solidFill>
                    <a:srgbClr val="FFFFFF"/>
                  </a:solidFill>
                  <a:latin typeface="Manrope" pitchFamily="34" charset="0"/>
                  <a:ea typeface="Manrope" pitchFamily="34" charset="-122"/>
                  <a:cs typeface="Manrope" pitchFamily="34" charset="-120"/>
                </a:rPr>
                <a:t>.</a:t>
              </a:r>
              <a:endParaRPr lang="en-US" sz="1130" dirty="0"/>
            </a:p>
          </p:txBody>
        </p:sp>
      </p:grpSp>
      <p:pic>
        <p:nvPicPr>
          <p:cNvPr id="1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9329" y="4892941"/>
            <a:ext cx="1010586" cy="160453"/>
          </a:xfrm>
          <a:prstGeom prst="rect">
            <a:avLst/>
          </a:prstGeom>
        </p:spPr>
      </p:pic>
      <p:sp>
        <p:nvSpPr>
          <p:cNvPr id="14" name="Shape 10">
            <a:hlinkClick r:id="rId3" tooltip=""/>
          </p:cNvPr>
          <p:cNvSpPr/>
          <p:nvPr/>
        </p:nvSpPr>
        <p:spPr>
          <a:xfrm>
            <a:off x="8029329" y="4892941"/>
            <a:ext cx="1010586" cy="160453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</p:spTree>
  </p:cSld>
  <p:clrMapOvr>
    <a:masterClrMapping/>
  </p:clrMapOvr>
  <p:transition spd="med">
    <p:push dir="l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600" fill="hold" tmFilter="0,0; 0.25,0.578; 0.5,0.875; 0.75,0.984; 1,1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600" fill="hold" tmFilter="0,0; 0.25,0.578; 0.5,0.875; 0.75,0.984; 1,1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7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6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4" fill="hold" grpId="0" nodeType="withEffect">
                                  <p:stCondLst>
                                    <p:cond delay="18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600" fill="hold" tmFilter="0,0; 0.25,0.578; 0.5,0.875; 0.75,0.984; 1,1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600" fill="hold" tmFilter="0,0; 0.25,0.578; 0.5,0.875; 0.75,0.984; 1,1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7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6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24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36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4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42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600" fill="hold" tmFilter="0,0; 0.25,0.578; 0.5,0.875; 0.75,0.984; 1,1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600" fill="hold" tmFilter="0,0; 0.25,0.578; 0.5,0.875; 0.75,0.984; 1,1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7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6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600" fill="hold" tmFilter="0,0; 0.25,0.578; 0.5,0.875; 0.75,0.984; 1,1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600" fill="hold" tmFilter="0,0; 0.25,0.578; 0.5,0.875; 0.75,0.984; 1,1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7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6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58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600" fill="hold" tmFilter="0,0; 0.25,0.578; 0.5,0.875; 0.75,0.984; 1,1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600" fill="hold" tmFilter="0,0; 0.25,0.578; 0.5,0.875; 0.75,0.984; 1,1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7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6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15" grpId="0"/>
      <p:bldP spid="16" grpId="0"/>
      <p:bldP spid="17" grpId="0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1082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e44e6ca-cd18-4ad9-85d0-46ed40f30015"/>
          <p:cNvSpPr/>
          <p:nvPr/>
        </p:nvSpPr>
        <p:spPr>
          <a:xfrm>
            <a:off x="342900" y="342900"/>
            <a:ext cx="8486775" cy="35004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FFFFFF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The Mid-Market Alternative to Legacy RPA</a:t>
            </a:r>
            <a:endParaRPr lang="en-US" sz="2700" dirty="0"/>
          </a:p>
        </p:txBody>
      </p:sp>
      <p:grpSp>
        <p:nvGrpSpPr>
          <p:cNvPr id="14" name="group-ms9DJ97eXpccFs8bD215X"/>
          <p:cNvGrpSpPr/>
          <p:nvPr/>
        </p:nvGrpSpPr>
        <p:grpSpPr>
          <a:xfrm>
            <a:off x="1071563" y="1285875"/>
            <a:ext cx="3293269" cy="1996078"/>
            <a:chOff x="1071563" y="1285875"/>
            <a:chExt cx="3293269" cy="1996078"/>
          </a:xfrm>
        </p:grpSpPr>
        <p:sp>
          <p:nvSpPr>
            <p:cNvPr id="3" name="8252eb99-49df-474a-b703-aa93f12917ac"/>
            <p:cNvSpPr/>
            <p:nvPr/>
          </p:nvSpPr>
          <p:spPr>
            <a:xfrm>
              <a:off x="1071563" y="1285875"/>
              <a:ext cx="3293269" cy="1996078"/>
            </a:xfrm>
            <a:prstGeom prst="roundRect">
              <a:avLst>
                <a:gd name="adj" fmla="val 5726"/>
              </a:avLst>
            </a:prstGeom>
            <a:solidFill>
              <a:srgbClr val="0E1530"/>
            </a:solidFill>
            <a:ln w="6123">
              <a:solidFill>
                <a:srgbClr val="1B213B"/>
              </a:solidFill>
            </a:ln>
          </p:spPr>
          <p:txBody>
            <a:bodyPr wrap="square" lIns="0" tIns="0" rIns="0" bIns="0" rtlCol="0" anchor="ctr"/>
            <a:lstStyle/>
            <a:p>
              <a:pPr indent="0" marL="0">
                <a:buNone/>
              </a:pPr>
              <a:endParaRPr lang="en-US" dirty="0"/>
            </a:p>
          </p:txBody>
        </p:sp>
        <p:sp>
          <p:nvSpPr>
            <p:cNvPr id="6" name="444e5d74-619b-42ff-bd29-47c761335ff4"/>
            <p:cNvSpPr/>
            <p:nvPr/>
          </p:nvSpPr>
          <p:spPr>
            <a:xfrm>
              <a:off x="1248240" y="1548114"/>
              <a:ext cx="2968182" cy="2359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indent="0" marL="0">
                <a:lnSpc>
                  <a:spcPts val="1575"/>
                </a:lnSpc>
                <a:buNone/>
              </a:pPr>
              <a:r>
                <a:rPr lang="en-US" sz="1580" b="1" dirty="0">
                  <a:solidFill>
                    <a:srgbClr val="715CF7"/>
                  </a:solidFill>
                  <a:latin typeface="Manrope" pitchFamily="34" charset="0"/>
                  <a:ea typeface="Manrope" pitchFamily="34" charset="-122"/>
                  <a:cs typeface="Manrope" pitchFamily="34" charset="-120"/>
                </a:rPr>
                <a:t>Vs. Enterprise Incumbents</a:t>
              </a:r>
              <a:pPr indent="0" marL="0">
                <a:lnSpc>
                  <a:spcPts val="1575"/>
                </a:lnSpc>
                <a:buNone/>
              </a:pPr>
              <a:endParaRPr lang="en-US" sz="1580" dirty="0"/>
            </a:p>
          </p:txBody>
        </p:sp>
        <p:sp>
          <p:nvSpPr>
            <p:cNvPr id="7" name="572216fb-64ac-4bcf-9f51-aa4a97e6833f"/>
            <p:cNvSpPr/>
            <p:nvPr/>
          </p:nvSpPr>
          <p:spPr>
            <a:xfrm>
              <a:off x="1263870" y="1951234"/>
              <a:ext cx="2954048" cy="544385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indent="0" marL="0">
                <a:lnSpc>
                  <a:spcPts val="1350"/>
                </a:lnSpc>
                <a:buNone/>
              </a:pPr>
              <a:r>
                <a:rPr lang="en-US" sz="1130" dirty="0">
                  <a:solidFill>
                    <a:srgbClr val="FFFEFE">
                      <a:alpha val="80000"/>
                    </a:srgbClr>
                  </a:solidFill>
                  <a:latin typeface="Manrope" pitchFamily="34" charset="0"/>
                  <a:ea typeface="Manrope" pitchFamily="34" charset="-122"/>
                  <a:cs typeface="Manrope" pitchFamily="34" charset="-120"/>
                </a:rPr>
                <a:t>Faster time-to-value and significantly lower TCO. We eliminate the need for specialized developer headcounts.</a:t>
              </a:r>
              <a:pPr indent="0" marL="0">
                <a:lnSpc>
                  <a:spcPts val="1350"/>
                </a:lnSpc>
                <a:buNone/>
              </a:pPr>
              <a:endParaRPr lang="en-US" sz="1130" dirty="0"/>
            </a:p>
          </p:txBody>
        </p:sp>
      </p:grpSp>
      <p:grpSp>
        <p:nvGrpSpPr>
          <p:cNvPr id="15" name="group-rMmq24zwoDXwfHJz02Wa8"/>
          <p:cNvGrpSpPr/>
          <p:nvPr/>
        </p:nvGrpSpPr>
        <p:grpSpPr>
          <a:xfrm>
            <a:off x="4800600" y="1264444"/>
            <a:ext cx="3328988" cy="2000250"/>
            <a:chOff x="4800600" y="1264444"/>
            <a:chExt cx="3328988" cy="2000250"/>
          </a:xfrm>
        </p:grpSpPr>
        <p:sp>
          <p:nvSpPr>
            <p:cNvPr id="4" name="9952476b-458a-48db-9e69-bc006f014c3d"/>
            <p:cNvSpPr/>
            <p:nvPr/>
          </p:nvSpPr>
          <p:spPr>
            <a:xfrm>
              <a:off x="4800600" y="1264444"/>
              <a:ext cx="3328988" cy="2000250"/>
            </a:xfrm>
            <a:prstGeom prst="roundRect">
              <a:avLst>
                <a:gd name="adj" fmla="val 5714"/>
              </a:avLst>
            </a:prstGeom>
            <a:solidFill>
              <a:srgbClr val="0E1530"/>
            </a:solidFill>
            <a:ln w="6123">
              <a:solidFill>
                <a:srgbClr val="1B213B"/>
              </a:solidFill>
            </a:ln>
          </p:spPr>
          <p:txBody>
            <a:bodyPr wrap="square" lIns="0" tIns="0" rIns="0" bIns="0" rtlCol="0" anchor="ctr"/>
            <a:lstStyle/>
            <a:p>
              <a:pPr indent="0" marL="0">
                <a:buNone/>
              </a:pPr>
              <a:endParaRPr lang="en-US" dirty="0"/>
            </a:p>
          </p:txBody>
        </p:sp>
        <p:sp>
          <p:nvSpPr>
            <p:cNvPr id="8" name="7ed96a20-2f92-4739-8f2e-8b5be760a5f5"/>
            <p:cNvSpPr/>
            <p:nvPr/>
          </p:nvSpPr>
          <p:spPr>
            <a:xfrm>
              <a:off x="4979194" y="1637625"/>
              <a:ext cx="3000375" cy="299307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ctr"/>
            <a:lstStyle/>
            <a:p>
              <a:pPr indent="0" marL="0">
                <a:buNone/>
              </a:pPr>
              <a:r>
                <a:rPr lang="en-US" sz="1630" b="1" dirty="0">
                  <a:solidFill>
                    <a:srgbClr val="715CF7"/>
                  </a:solidFill>
                  <a:latin typeface="Manrope" pitchFamily="34" charset="0"/>
                  <a:ea typeface="Manrope" pitchFamily="34" charset="-122"/>
                  <a:cs typeface="Manrope" pitchFamily="34" charset="-120"/>
                </a:rPr>
                <a:t>Vs. Integration Tools</a:t>
              </a:r>
              <a:endParaRPr lang="en-US" sz="1630" dirty="0"/>
            </a:p>
          </p:txBody>
        </p:sp>
        <p:sp>
          <p:nvSpPr>
            <p:cNvPr id="9" name="d3e79760-3f3a-4942-b3b4-9470a606ba99"/>
            <p:cNvSpPr/>
            <p:nvPr/>
          </p:nvSpPr>
          <p:spPr>
            <a:xfrm>
              <a:off x="4972050" y="2176967"/>
              <a:ext cx="2986088" cy="657016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indent="0" marL="0">
                <a:lnSpc>
                  <a:spcPts val="1350"/>
                </a:lnSpc>
                <a:buNone/>
              </a:pPr>
              <a:r>
                <a:rPr lang="en-US" sz="1130" dirty="0">
                  <a:solidFill>
                    <a:srgbClr val="FFFEFE">
                      <a:alpha val="80000"/>
                    </a:srgbClr>
                  </a:solidFill>
                  <a:latin typeface="Manrope" pitchFamily="34" charset="0"/>
                  <a:ea typeface="Manrope" pitchFamily="34" charset="-122"/>
                  <a:cs typeface="Manrope" pitchFamily="34" charset="-120"/>
                </a:rPr>
                <a:t>Superior workflow depth and governance. Supports complex, multi-step business logic and native AI agents.</a:t>
              </a:r>
              <a:pPr indent="0" marL="0">
                <a:lnSpc>
                  <a:spcPts val="1350"/>
                </a:lnSpc>
                <a:buNone/>
              </a:pPr>
              <a:endParaRPr lang="en-US" sz="1130" dirty="0"/>
            </a:p>
          </p:txBody>
        </p:sp>
      </p:grpSp>
      <p:grpSp>
        <p:nvGrpSpPr>
          <p:cNvPr id="16" name="group-BHN-qTOIVJd7XAD3FONEb"/>
          <p:cNvGrpSpPr/>
          <p:nvPr/>
        </p:nvGrpSpPr>
        <p:grpSpPr>
          <a:xfrm>
            <a:off x="1257300" y="3529013"/>
            <a:ext cx="6786563" cy="1388415"/>
            <a:chOff x="1257300" y="3529013"/>
            <a:chExt cx="6786563" cy="1388415"/>
          </a:xfrm>
        </p:grpSpPr>
        <p:sp>
          <p:nvSpPr>
            <p:cNvPr id="5" name="b4109f2d-0f1f-40f5-a811-6cb47f4b86aa"/>
            <p:cNvSpPr/>
            <p:nvPr/>
          </p:nvSpPr>
          <p:spPr>
            <a:xfrm>
              <a:off x="1257300" y="3529013"/>
              <a:ext cx="6786563" cy="1388415"/>
            </a:xfrm>
            <a:prstGeom prst="roundRect">
              <a:avLst>
                <a:gd name="adj" fmla="val 12349"/>
              </a:avLst>
            </a:prstGeom>
            <a:solidFill>
              <a:srgbClr val="715CF7"/>
            </a:solidFill>
            <a:ln/>
            <a:effectLst>
              <a:outerShdw sx="100000" sy="100000" kx="0" ky="0" algn="bl" rotWithShape="0" blurRad="355600" dist="177800" dir="5400000">
                <a:srgbClr val="000000">
                  <a:alpha val="25000"/>
                </a:srgbClr>
              </a:outerShdw>
            </a:effectLst>
          </p:spPr>
          <p:txBody>
            <a:bodyPr wrap="square" lIns="0" tIns="0" rIns="0" bIns="0" rtlCol="0" anchor="ctr"/>
            <a:lstStyle/>
            <a:p>
              <a:pPr indent="0" marL="0">
                <a:buNone/>
              </a:pPr>
              <a:endParaRPr lang="en-US" dirty="0"/>
            </a:p>
          </p:txBody>
        </p:sp>
        <p:sp>
          <p:nvSpPr>
            <p:cNvPr id="10" name="e1d35dfa-09b0-44c4-9c58-1f43a31cca64"/>
            <p:cNvSpPr/>
            <p:nvPr/>
          </p:nvSpPr>
          <p:spPr>
            <a:xfrm>
              <a:off x="1723575" y="3649797"/>
              <a:ext cx="5915862" cy="285750"/>
            </a:xfrm>
            <a:prstGeom prst="roundRect">
              <a:avLst>
                <a:gd name="adj" fmla="val 50000"/>
              </a:avLst>
            </a:prstGeom>
            <a:noFill/>
            <a:ln/>
          </p:spPr>
          <p:txBody>
            <a:bodyPr wrap="square" lIns="0" tIns="0" rIns="0" bIns="0" rtlCol="0" anchor="t"/>
            <a:lstStyle/>
            <a:p>
              <a:pPr indent="0" marL="0">
                <a:lnSpc>
                  <a:spcPts val="1795"/>
                </a:lnSpc>
                <a:buNone/>
              </a:pPr>
              <a:r>
                <a:rPr lang="en-US" sz="1690" b="1" i="1" dirty="0">
                  <a:solidFill>
                    <a:srgbClr val="010825"/>
                  </a:solidFill>
                  <a:latin typeface="Manrope" pitchFamily="34" charset="0"/>
                  <a:ea typeface="Manrope" pitchFamily="34" charset="-122"/>
                  <a:cs typeface="Manrope" pitchFamily="34" charset="-120"/>
                </a:rPr>
                <a:t>The AI-Native Advantage</a:t>
              </a:r>
              <a:pPr indent="0" marL="0">
                <a:lnSpc>
                  <a:spcPts val="1795"/>
                </a:lnSpc>
                <a:buNone/>
              </a:pPr>
              <a:endParaRPr lang="en-US" sz="1690" dirty="0"/>
            </a:p>
          </p:txBody>
        </p:sp>
        <p:sp>
          <p:nvSpPr>
            <p:cNvPr id="11" name="e0b7943c-6a2f-48ab-a5df-dc16a90cd5e6"/>
            <p:cNvSpPr/>
            <p:nvPr/>
          </p:nvSpPr>
          <p:spPr>
            <a:xfrm>
              <a:off x="1707356" y="4129307"/>
              <a:ext cx="5886720" cy="514350"/>
            </a:xfrm>
            <a:prstGeom prst="roundRect">
              <a:avLst>
                <a:gd name="adj" fmla="val 33333"/>
              </a:avLst>
            </a:prstGeom>
            <a:noFill/>
            <a:ln/>
          </p:spPr>
          <p:txBody>
            <a:bodyPr wrap="square" lIns="0" tIns="0" rIns="0" bIns="0" rtlCol="0" anchor="t"/>
            <a:lstStyle/>
            <a:p>
              <a:pPr indent="0" marL="0">
                <a:lnSpc>
                  <a:spcPts val="1650"/>
                </a:lnSpc>
                <a:buNone/>
              </a:pPr>
              <a:r>
                <a:rPr lang="en-US" sz="1240" dirty="0">
                  <a:solidFill>
                    <a:srgbClr val="010825"/>
                  </a:solidFill>
                  <a:latin typeface="Manrope" pitchFamily="34" charset="0"/>
                  <a:ea typeface="Manrope" pitchFamily="34" charset="-122"/>
                  <a:cs typeface="Manrope" pitchFamily="34" charset="-120"/>
                </a:rPr>
                <a:t>Nexara’s architecture embeds AI-native decision support directly into the orchestration layer for </a:t>
              </a:r>
              <a:pPr indent="0" marL="0">
                <a:lnSpc>
                  <a:spcPts val="1650"/>
                </a:lnSpc>
                <a:buNone/>
              </a:pPr>
              <a:r>
                <a:rPr lang="en-US" sz="1240" b="1" dirty="0">
                  <a:solidFill>
                    <a:srgbClr val="010825"/>
                  </a:solidFill>
                  <a:latin typeface="Manrope" pitchFamily="34" charset="0"/>
                  <a:ea typeface="Manrope" pitchFamily="34" charset="-122"/>
                  <a:cs typeface="Manrope" pitchFamily="34" charset="-120"/>
                </a:rPr>
                <a:t>context-aware automation</a:t>
              </a:r>
              <a:pPr indent="0" marL="0">
                <a:lnSpc>
                  <a:spcPts val="1650"/>
                </a:lnSpc>
                <a:buNone/>
              </a:pPr>
              <a:r>
                <a:rPr lang="en-US" sz="1240" dirty="0">
                  <a:solidFill>
                    <a:srgbClr val="010825"/>
                  </a:solidFill>
                  <a:latin typeface="Manrope" pitchFamily="34" charset="0"/>
                  <a:ea typeface="Manrope" pitchFamily="34" charset="-122"/>
                  <a:cs typeface="Manrope" pitchFamily="34" charset="-120"/>
                </a:rPr>
                <a:t>.</a:t>
              </a:r>
              <a:pPr indent="0" marL="0">
                <a:lnSpc>
                  <a:spcPts val="1650"/>
                </a:lnSpc>
                <a:buNone/>
              </a:pPr>
              <a:endParaRPr lang="en-US" sz="1240" dirty="0"/>
            </a:p>
          </p:txBody>
        </p:sp>
      </p:grpSp>
      <p:pic>
        <p:nvPicPr>
          <p:cNvPr id="1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029329" y="4892941"/>
            <a:ext cx="1010586" cy="160453"/>
          </a:xfrm>
          <a:prstGeom prst="rect">
            <a:avLst/>
          </a:prstGeom>
        </p:spPr>
      </p:pic>
      <p:sp>
        <p:nvSpPr>
          <p:cNvPr id="13" name="Shape 10">
            <a:hlinkClick r:id="rId2" tooltip=""/>
          </p:cNvPr>
          <p:cNvSpPr/>
          <p:nvPr/>
        </p:nvSpPr>
        <p:spPr>
          <a:xfrm>
            <a:off x="8029329" y="4892941"/>
            <a:ext cx="1010586" cy="160453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</p:spTree>
  </p:cSld>
  <p:clrMapOvr>
    <a:masterClrMapping/>
  </p:clrMapOvr>
  <p:transition spd="med">
    <p:push dir="l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600" fill="hold" tmFilter="0,0; 0.25,0.578; 0.5,0.875; 0.75,0.984; 1,1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600" fill="hold" tmFilter="0,0; 0.25,0.578; 0.5,0.875; 0.75,0.984; 1,1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7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6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4" fill="hold" grpId="0" nodeType="withEffect">
                                  <p:stCondLst>
                                    <p:cond delay="26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600" fill="hold" tmFilter="0,0; 0.25,0.578; 0.5,0.875; 0.75,0.984; 1,1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600" fill="hold" tmFilter="0,0; 0.25,0.578; 0.5,0.875; 0.75,0.984; 1,1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7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6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34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600" fill="hold" tmFilter="0,0; 0.25,0.578; 0.5,0.875; 0.75,0.984; 1,1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600" fill="hold" tmFilter="0,0; 0.25,0.578; 0.5,0.875; 0.75,0.984; 1,1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7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6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42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600" fill="hold" tmFilter="0,0; 0.25,0.578; 0.5,0.875; 0.75,0.984; 1,1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600" fill="hold" tmFilter="0,0; 0.25,0.578; 0.5,0.875; 0.75,0.984; 1,1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7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6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4" grpId="0"/>
      <p:bldP spid="15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1082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064ca3-b9ab-4147-8a47-00c9de2cb002"/>
          <p:cNvSpPr/>
          <p:nvPr/>
        </p:nvSpPr>
        <p:spPr>
          <a:xfrm>
            <a:off x="342900" y="342900"/>
            <a:ext cx="8486775" cy="35004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FFFFFF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Explosive Growth and Retention Metrics</a:t>
            </a:r>
            <a:endParaRPr lang="en-US" sz="2700" dirty="0"/>
          </a:p>
        </p:txBody>
      </p:sp>
      <p:grpSp>
        <p:nvGrpSpPr>
          <p:cNvPr id="23" name="group-oLj_6QpyjrBxYW3lRKF3H"/>
          <p:cNvGrpSpPr/>
          <p:nvPr/>
        </p:nvGrpSpPr>
        <p:grpSpPr>
          <a:xfrm>
            <a:off x="342900" y="1028700"/>
            <a:ext cx="5529263" cy="3843338"/>
            <a:chOff x="342900" y="1028700"/>
            <a:chExt cx="5529263" cy="3843338"/>
          </a:xfrm>
        </p:grpSpPr>
        <p:sp>
          <p:nvSpPr>
            <p:cNvPr id="3" name="f1203408-6b2a-4ad9-aae9-23ad56bb2c4a"/>
            <p:cNvSpPr/>
            <p:nvPr/>
          </p:nvSpPr>
          <p:spPr>
            <a:xfrm>
              <a:off x="342900" y="1028700"/>
              <a:ext cx="5529263" cy="3843338"/>
            </a:xfrm>
            <a:prstGeom prst="roundRect">
              <a:avLst>
                <a:gd name="adj" fmla="val 4461"/>
              </a:avLst>
            </a:prstGeom>
            <a:solidFill>
              <a:srgbClr val="0E1530"/>
            </a:solidFill>
            <a:ln w="6123">
              <a:solidFill>
                <a:srgbClr val="1B213B"/>
              </a:solidFill>
            </a:ln>
          </p:spPr>
          <p:txBody>
            <a:bodyPr wrap="square" lIns="0" tIns="0" rIns="0" bIns="0" rtlCol="0" anchor="ctr"/>
            <a:lstStyle/>
            <a:p>
              <a:pPr indent="0" marL="0">
                <a:buNone/>
              </a:pPr>
              <a:endParaRPr lang="en-US" dirty="0"/>
            </a:p>
          </p:txBody>
        </p:sp>
        <p:pic>
          <p:nvPicPr>
            <p:cNvPr id="4" name="40fe2b85-3e5c-4774-a464-85bc0189f8bc" descr="preencoded.png">    </p:cNvPr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414338" y="1096965"/>
              <a:ext cx="5386388" cy="3706807"/>
            </a:xfrm>
            <a:prstGeom prst="rect">
              <a:avLst/>
            </a:prstGeom>
          </p:spPr>
        </p:pic>
      </p:grpSp>
      <p:grpSp>
        <p:nvGrpSpPr>
          <p:cNvPr id="22" name="group-qTNf8pTQykNOtBXAmxadn"/>
          <p:cNvGrpSpPr/>
          <p:nvPr/>
        </p:nvGrpSpPr>
        <p:grpSpPr>
          <a:xfrm>
            <a:off x="6207919" y="1028700"/>
            <a:ext cx="2746399" cy="1714500"/>
            <a:chOff x="6207919" y="1028700"/>
            <a:chExt cx="2746399" cy="1714500"/>
          </a:xfrm>
        </p:grpSpPr>
        <p:sp>
          <p:nvSpPr>
            <p:cNvPr id="5" name="62f4d374-aaf4-470f-9d7b-23696176bc5f"/>
            <p:cNvSpPr/>
            <p:nvPr/>
          </p:nvSpPr>
          <p:spPr>
            <a:xfrm>
              <a:off x="6207919" y="1028700"/>
              <a:ext cx="2593181" cy="1714500"/>
            </a:xfrm>
            <a:prstGeom prst="roundRect">
              <a:avLst>
                <a:gd name="adj" fmla="val 10000"/>
              </a:avLst>
            </a:prstGeom>
            <a:solidFill>
              <a:srgbClr val="0E1530"/>
            </a:solidFill>
            <a:ln w="6123">
              <a:solidFill>
                <a:srgbClr val="1B213B"/>
              </a:solidFill>
            </a:ln>
          </p:spPr>
          <p:txBody>
            <a:bodyPr wrap="square" lIns="0" tIns="0" rIns="0" bIns="0" rtlCol="0" anchor="ctr"/>
            <a:lstStyle/>
            <a:p>
              <a:pPr indent="0" marL="0">
                <a:buNone/>
              </a:pPr>
              <a:endParaRPr lang="en-US" dirty="0"/>
            </a:p>
          </p:txBody>
        </p:sp>
        <p:sp>
          <p:nvSpPr>
            <p:cNvPr id="6" name="58d00d56-726d-42f9-ad4d-91ec1256c7d3"/>
            <p:cNvSpPr/>
            <p:nvPr/>
          </p:nvSpPr>
          <p:spPr>
            <a:xfrm>
              <a:off x="6443663" y="1243827"/>
              <a:ext cx="2510655" cy="417217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indent="0" marL="0">
                <a:lnSpc>
                  <a:spcPts val="1795"/>
                </a:lnSpc>
                <a:buNone/>
              </a:pPr>
              <a:r>
                <a:rPr lang="en-US" sz="1350" b="1" dirty="0">
                  <a:solidFill>
                    <a:srgbClr val="715CF7"/>
                  </a:solidFill>
                  <a:latin typeface="Manrope" pitchFamily="34" charset="0"/>
                  <a:ea typeface="Manrope" pitchFamily="34" charset="-122"/>
                  <a:cs typeface="Manrope" pitchFamily="34" charset="-120"/>
                </a:rPr>
                <a:t>Validating Product-Market Fit</a:t>
              </a:r>
              <a:endParaRPr lang="en-US" sz="1350" dirty="0"/>
            </a:p>
          </p:txBody>
        </p:sp>
        <p:sp>
          <p:nvSpPr>
            <p:cNvPr id="7" name="eac5105b-9251-415e-b46f-7a5aa2546d24"/>
            <p:cNvSpPr/>
            <p:nvPr/>
          </p:nvSpPr>
          <p:spPr>
            <a:xfrm>
              <a:off x="6443663" y="1765348"/>
              <a:ext cx="2135981" cy="769243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indent="0" marL="0">
                <a:lnSpc>
                  <a:spcPts val="1650"/>
                </a:lnSpc>
                <a:buNone/>
              </a:pPr>
              <a:r>
                <a:rPr lang="en-US" sz="1010" dirty="0">
                  <a:solidFill>
                    <a:srgbClr val="FFFEFE">
                      <a:alpha val="80000"/>
                    </a:srgbClr>
                  </a:solidFill>
                  <a:latin typeface="Manrope" pitchFamily="34" charset="0"/>
                  <a:ea typeface="Manrope" pitchFamily="34" charset="-122"/>
                  <a:cs typeface="Manrope" pitchFamily="34" charset="-120"/>
                </a:rPr>
                <a:t>Our performance demonstrates robust demand and high user satisfaction within our target segment.</a:t>
              </a:r>
              <a:endParaRPr lang="en-US" sz="1010" dirty="0"/>
            </a:p>
          </p:txBody>
        </p:sp>
      </p:grpSp>
      <p:grpSp>
        <p:nvGrpSpPr>
          <p:cNvPr id="19" name="group-smWORkd3qscL3LjkAhKC0"/>
          <p:cNvGrpSpPr/>
          <p:nvPr/>
        </p:nvGrpSpPr>
        <p:grpSpPr>
          <a:xfrm>
            <a:off x="6236494" y="2814638"/>
            <a:ext cx="2593181" cy="642938"/>
            <a:chOff x="6236494" y="2814638"/>
            <a:chExt cx="2593181" cy="642938"/>
          </a:xfrm>
        </p:grpSpPr>
        <p:sp>
          <p:nvSpPr>
            <p:cNvPr id="8" name="f61fa639-c7f7-4258-a4fb-0e941a3eabf7"/>
            <p:cNvSpPr/>
            <p:nvPr/>
          </p:nvSpPr>
          <p:spPr>
            <a:xfrm>
              <a:off x="6236494" y="2814638"/>
              <a:ext cx="2593181" cy="642938"/>
            </a:xfrm>
            <a:prstGeom prst="roundRect">
              <a:avLst>
                <a:gd name="adj" fmla="val 17778"/>
              </a:avLst>
            </a:prstGeom>
            <a:solidFill>
              <a:srgbClr val="0E1530"/>
            </a:solidFill>
            <a:ln w="6123">
              <a:solidFill>
                <a:srgbClr val="1B213B"/>
              </a:solidFill>
            </a:ln>
          </p:spPr>
          <p:txBody>
            <a:bodyPr wrap="square" lIns="0" tIns="0" rIns="0" bIns="0" rtlCol="0" anchor="ctr"/>
            <a:lstStyle/>
            <a:p>
              <a:pPr indent="0" marL="0">
                <a:buNone/>
              </a:pPr>
              <a:endParaRPr lang="en-US" dirty="0"/>
            </a:p>
          </p:txBody>
        </p:sp>
        <p:sp>
          <p:nvSpPr>
            <p:cNvPr id="11" name="ea0353f8-965b-4d86-85ea-e5ca9ff23558"/>
            <p:cNvSpPr/>
            <p:nvPr/>
          </p:nvSpPr>
          <p:spPr>
            <a:xfrm>
              <a:off x="6415088" y="2993231"/>
              <a:ext cx="693544" cy="285750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ctr"/>
            <a:lstStyle/>
            <a:p>
              <a:pPr indent="0" marL="0">
                <a:buNone/>
              </a:pPr>
              <a:r>
                <a:rPr lang="en-US" sz="2030" b="1" dirty="0">
                  <a:solidFill>
                    <a:srgbClr val="715CF7"/>
                  </a:solidFill>
                  <a:latin typeface="Manrope" pitchFamily="34" charset="0"/>
                  <a:ea typeface="Manrope" pitchFamily="34" charset="-122"/>
                  <a:cs typeface="Manrope" pitchFamily="34" charset="-120"/>
                </a:rPr>
                <a:t>4.2%</a:t>
              </a:r>
              <a:endParaRPr lang="en-US" sz="2030" dirty="0"/>
            </a:p>
          </p:txBody>
        </p:sp>
        <p:sp>
          <p:nvSpPr>
            <p:cNvPr id="12" name="089af154-1e7f-40a8-9a57-0a5441035acd"/>
            <p:cNvSpPr/>
            <p:nvPr/>
          </p:nvSpPr>
          <p:spPr>
            <a:xfrm>
              <a:off x="7208044" y="3064669"/>
              <a:ext cx="760273" cy="150019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ctr"/>
            <a:lstStyle/>
            <a:p>
              <a:pPr indent="0" marL="0">
                <a:buNone/>
              </a:pPr>
              <a:r>
                <a:rPr lang="en-US" sz="790" spc="80" kern="0" dirty="0">
                  <a:solidFill>
                    <a:srgbClr val="FFFFFF">
                      <a:alpha val="60000"/>
                    </a:srgbClr>
                  </a:solidFill>
                  <a:latin typeface="Manrope" pitchFamily="34" charset="0"/>
                  <a:ea typeface="Manrope" pitchFamily="34" charset="-122"/>
                  <a:cs typeface="Manrope" pitchFamily="34" charset="-120"/>
                </a:rPr>
                <a:t>CHURN RATE</a:t>
              </a:r>
              <a:endParaRPr lang="en-US" sz="790" dirty="0"/>
            </a:p>
          </p:txBody>
        </p:sp>
      </p:grpSp>
      <p:grpSp>
        <p:nvGrpSpPr>
          <p:cNvPr id="20" name="group-dHwL8Hi8hRIzD4kqDDjAG"/>
          <p:cNvGrpSpPr/>
          <p:nvPr/>
        </p:nvGrpSpPr>
        <p:grpSpPr>
          <a:xfrm>
            <a:off x="6236494" y="3529013"/>
            <a:ext cx="2593181" cy="642938"/>
            <a:chOff x="6236494" y="3529013"/>
            <a:chExt cx="2593181" cy="642938"/>
          </a:xfrm>
        </p:grpSpPr>
        <p:sp>
          <p:nvSpPr>
            <p:cNvPr id="9" name="0ee894b4-c54a-4364-9565-068247c7004b"/>
            <p:cNvSpPr/>
            <p:nvPr/>
          </p:nvSpPr>
          <p:spPr>
            <a:xfrm>
              <a:off x="6236494" y="3529013"/>
              <a:ext cx="2593181" cy="642938"/>
            </a:xfrm>
            <a:prstGeom prst="roundRect">
              <a:avLst>
                <a:gd name="adj" fmla="val 17778"/>
              </a:avLst>
            </a:prstGeom>
            <a:solidFill>
              <a:srgbClr val="0E1530"/>
            </a:solidFill>
            <a:ln w="6123">
              <a:solidFill>
                <a:srgbClr val="1B213B"/>
              </a:solidFill>
            </a:ln>
          </p:spPr>
          <p:txBody>
            <a:bodyPr wrap="square" lIns="0" tIns="0" rIns="0" bIns="0" rtlCol="0" anchor="ctr"/>
            <a:lstStyle/>
            <a:p>
              <a:pPr indent="0" marL="0">
                <a:buNone/>
              </a:pPr>
              <a:endParaRPr lang="en-US" dirty="0"/>
            </a:p>
          </p:txBody>
        </p:sp>
        <p:sp>
          <p:nvSpPr>
            <p:cNvPr id="13" name="61d47252-9ba8-4043-8fb1-4dad9e9d68cc"/>
            <p:cNvSpPr/>
            <p:nvPr/>
          </p:nvSpPr>
          <p:spPr>
            <a:xfrm>
              <a:off x="6415088" y="3707606"/>
              <a:ext cx="371304" cy="285750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ctr"/>
            <a:lstStyle/>
            <a:p>
              <a:pPr indent="0" marL="0">
                <a:buNone/>
              </a:pPr>
              <a:r>
                <a:rPr lang="en-US" sz="2030" b="1" dirty="0">
                  <a:solidFill>
                    <a:srgbClr val="715CF7"/>
                  </a:solidFill>
                  <a:latin typeface="Manrope" pitchFamily="34" charset="0"/>
                  <a:ea typeface="Manrope" pitchFamily="34" charset="-122"/>
                  <a:cs typeface="Manrope" pitchFamily="34" charset="-120"/>
                </a:rPr>
                <a:t>67</a:t>
              </a:r>
              <a:endParaRPr lang="en-US" sz="2030" dirty="0"/>
            </a:p>
          </p:txBody>
        </p:sp>
        <p:sp>
          <p:nvSpPr>
            <p:cNvPr id="14" name="78ee268e-3d1d-4d80-819a-90081dc80248"/>
            <p:cNvSpPr/>
            <p:nvPr/>
          </p:nvSpPr>
          <p:spPr>
            <a:xfrm>
              <a:off x="6886575" y="3779044"/>
              <a:ext cx="1322193" cy="150019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ctr"/>
            <a:lstStyle/>
            <a:p>
              <a:pPr indent="0" marL="0">
                <a:buNone/>
              </a:pPr>
              <a:r>
                <a:rPr lang="en-US" sz="790" spc="80" kern="0" dirty="0">
                  <a:solidFill>
                    <a:srgbClr val="FFFFFF">
                      <a:alpha val="60000"/>
                    </a:srgbClr>
                  </a:solidFill>
                  <a:latin typeface="Manrope" pitchFamily="34" charset="0"/>
                  <a:ea typeface="Manrope" pitchFamily="34" charset="-122"/>
                  <a:cs typeface="Manrope" pitchFamily="34" charset="-120"/>
                </a:rPr>
                <a:t>NET PROMOTER SCORE</a:t>
              </a:r>
              <a:endParaRPr lang="en-US" sz="790" dirty="0"/>
            </a:p>
          </p:txBody>
        </p:sp>
      </p:grpSp>
      <p:grpSp>
        <p:nvGrpSpPr>
          <p:cNvPr id="21" name="group-N5pd-yeOFLrlvJD6Yf7ep"/>
          <p:cNvGrpSpPr/>
          <p:nvPr/>
        </p:nvGrpSpPr>
        <p:grpSpPr>
          <a:xfrm>
            <a:off x="6207919" y="4243388"/>
            <a:ext cx="2593181" cy="628650"/>
            <a:chOff x="6207919" y="4243388"/>
            <a:chExt cx="2593181" cy="628650"/>
          </a:xfrm>
        </p:grpSpPr>
        <p:sp>
          <p:nvSpPr>
            <p:cNvPr id="10" name="3c822b06-3bd1-4feb-9a70-14a44117b9cd"/>
            <p:cNvSpPr/>
            <p:nvPr/>
          </p:nvSpPr>
          <p:spPr>
            <a:xfrm>
              <a:off x="6207919" y="4243388"/>
              <a:ext cx="2593181" cy="628650"/>
            </a:xfrm>
            <a:prstGeom prst="roundRect">
              <a:avLst>
                <a:gd name="adj" fmla="val 18182"/>
              </a:avLst>
            </a:prstGeom>
            <a:solidFill>
              <a:srgbClr val="715CF7"/>
            </a:solidFill>
            <a:ln/>
          </p:spPr>
          <p:txBody>
            <a:bodyPr wrap="square" lIns="0" tIns="0" rIns="0" bIns="0" rtlCol="0" anchor="ctr"/>
            <a:lstStyle/>
            <a:p>
              <a:pPr indent="0" marL="0">
                <a:buNone/>
              </a:pPr>
              <a:endParaRPr lang="en-US" dirty="0"/>
            </a:p>
          </p:txBody>
        </p:sp>
        <p:sp>
          <p:nvSpPr>
            <p:cNvPr id="15" name="3ead2036-d88f-4752-b8d3-b6f146070f8e"/>
            <p:cNvSpPr/>
            <p:nvPr/>
          </p:nvSpPr>
          <p:spPr>
            <a:xfrm>
              <a:off x="6379369" y="4414838"/>
              <a:ext cx="389563" cy="285750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ctr"/>
            <a:lstStyle/>
            <a:p>
              <a:pPr indent="0" marL="0">
                <a:buNone/>
              </a:pPr>
              <a:r>
                <a:rPr lang="en-US" sz="2030" b="1" dirty="0">
                  <a:solidFill>
                    <a:srgbClr val="010825"/>
                  </a:solidFill>
                  <a:latin typeface="Manrope" pitchFamily="34" charset="0"/>
                  <a:ea typeface="Manrope" pitchFamily="34" charset="-122"/>
                  <a:cs typeface="Manrope" pitchFamily="34" charset="-120"/>
                </a:rPr>
                <a:t>94</a:t>
              </a:r>
              <a:endParaRPr lang="en-US" sz="2030" dirty="0"/>
            </a:p>
          </p:txBody>
        </p:sp>
        <p:sp>
          <p:nvSpPr>
            <p:cNvPr id="16" name="bf2f9195-92b1-404d-999a-3c788d4b2c74"/>
            <p:cNvSpPr/>
            <p:nvPr/>
          </p:nvSpPr>
          <p:spPr>
            <a:xfrm>
              <a:off x="6872288" y="4486275"/>
              <a:ext cx="1164173" cy="150019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ctr"/>
            <a:lstStyle/>
            <a:p>
              <a:pPr indent="0" marL="0">
                <a:buNone/>
              </a:pPr>
              <a:r>
                <a:rPr lang="en-US" sz="790" b="1" spc="80" kern="0" dirty="0">
                  <a:solidFill>
                    <a:srgbClr val="000824">
                      <a:alpha val="80000"/>
                    </a:srgbClr>
                  </a:solidFill>
                  <a:latin typeface="Manrope" pitchFamily="34" charset="0"/>
                  <a:ea typeface="Manrope" pitchFamily="34" charset="-122"/>
                  <a:cs typeface="Manrope" pitchFamily="34" charset="-120"/>
                </a:rPr>
                <a:t>TOTAL CUSTOMERS</a:t>
              </a:r>
              <a:endParaRPr lang="en-US" sz="790" dirty="0"/>
            </a:p>
          </p:txBody>
        </p:sp>
      </p:grpSp>
      <p:pic>
        <p:nvPicPr>
          <p:cNvPr id="1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9329" y="4892941"/>
            <a:ext cx="1010586" cy="160453"/>
          </a:xfrm>
          <a:prstGeom prst="rect">
            <a:avLst/>
          </a:prstGeom>
        </p:spPr>
      </p:pic>
      <p:sp>
        <p:nvSpPr>
          <p:cNvPr id="18" name="Shape 14">
            <a:hlinkClick r:id="rId3" tooltip=""/>
          </p:cNvPr>
          <p:cNvSpPr/>
          <p:nvPr/>
        </p:nvSpPr>
        <p:spPr>
          <a:xfrm>
            <a:off x="8029329" y="4892941"/>
            <a:ext cx="1010586" cy="160453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</p:spTree>
  </p:cSld>
  <p:clrMapOvr>
    <a:masterClrMapping/>
  </p:clrMapOvr>
  <p:transition spd="med">
    <p:push dir="l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600" fill="hold" tmFilter="0,0; 0.25,0.578; 0.5,0.875; 0.75,0.984; 1,1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600" fill="hold" tmFilter="0,0; 0.25,0.578; 0.5,0.875; 0.75,0.984; 1,1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7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6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4" fill="hold" grpId="0" nodeType="withEffect">
                                  <p:stCondLst>
                                    <p:cond delay="18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600" fill="hold" tmFilter="0,0; 0.25,0.578; 0.5,0.875; 0.75,0.984; 1,1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600" fill="hold" tmFilter="0,0; 0.25,0.578; 0.5,0.875; 0.75,0.984; 1,1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7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6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26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600" fill="hold" tmFilter="0,0; 0.25,0.578; 0.5,0.875; 0.75,0.984; 1,1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600" fill="hold" tmFilter="0,0; 0.25,0.578; 0.5,0.875; 0.75,0.984; 1,1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7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6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34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600" fill="hold" tmFilter="0,0; 0.25,0.578; 0.5,0.875; 0.75,0.984; 1,1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600" fill="hold" tmFilter="0,0; 0.25,0.578; 0.5,0.875; 0.75,0.984; 1,1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7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6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42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600" fill="hold" tmFilter="0,0; 0.25,0.578; 0.5,0.875; 0.75,0.984; 1,1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600" fill="hold" tmFilter="0,0; 0.25,0.578; 0.5,0.875; 0.75,0.984; 1,1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7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6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600" fill="hold" tmFilter="0,0; 0.25,0.578; 0.5,0.875; 0.75,0.984; 1,1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600" fill="hold" tmFilter="0,0; 0.25,0.578; 0.5,0.875; 0.75,0.984; 1,1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7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6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9" grpId="0"/>
      <p:bldP spid="20" grpId="0"/>
      <p:bldP spid="21" grpId="0"/>
      <p:bldP spid="22" grpId="0"/>
      <p:bldP spid="2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1082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c87f060-5319-48d7-a564-8e5a7484c9d2"/>
          <p:cNvSpPr/>
          <p:nvPr/>
        </p:nvSpPr>
        <p:spPr>
          <a:xfrm>
            <a:off x="342900" y="342900"/>
            <a:ext cx="8486775" cy="35004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2700" b="1" dirty="0">
                <a:solidFill>
                  <a:srgbClr val="FFFFFF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Scalable SaaS Unit Economics</a:t>
            </a:r>
            <a:endParaRPr lang="en-US" sz="2700" dirty="0"/>
          </a:p>
        </p:txBody>
      </p:sp>
      <p:sp>
        <p:nvSpPr>
          <p:cNvPr id="3" name="e396f476-de54-4482-afb0-c1563201fde5"/>
          <p:cNvSpPr/>
          <p:nvPr/>
        </p:nvSpPr>
        <p:spPr>
          <a:xfrm>
            <a:off x="342900" y="800100"/>
            <a:ext cx="8486775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350" dirty="0">
                <a:solidFill>
                  <a:srgbClr val="715CF7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A Model Built for Mid-Market Scale</a:t>
            </a:r>
            <a:endParaRPr lang="en-US" sz="1350" dirty="0"/>
          </a:p>
        </p:txBody>
      </p:sp>
      <p:grpSp>
        <p:nvGrpSpPr>
          <p:cNvPr id="24" name="group-etp_Vrg5VB030-A_GzlJc"/>
          <p:cNvGrpSpPr/>
          <p:nvPr/>
        </p:nvGrpSpPr>
        <p:grpSpPr>
          <a:xfrm>
            <a:off x="342900" y="1485900"/>
            <a:ext cx="2671763" cy="3321844"/>
            <a:chOff x="342900" y="1485900"/>
            <a:chExt cx="2671763" cy="3321844"/>
          </a:xfrm>
        </p:grpSpPr>
        <p:sp>
          <p:nvSpPr>
            <p:cNvPr id="4" name="61d9c61b-5d0b-40bc-a56b-e722d4666f83"/>
            <p:cNvSpPr/>
            <p:nvPr/>
          </p:nvSpPr>
          <p:spPr>
            <a:xfrm>
              <a:off x="342900" y="1485900"/>
              <a:ext cx="2671763" cy="3321844"/>
            </a:xfrm>
            <a:prstGeom prst="roundRect">
              <a:avLst>
                <a:gd name="adj" fmla="val 8556"/>
              </a:avLst>
            </a:prstGeom>
            <a:solidFill>
              <a:srgbClr val="0E1430"/>
            </a:solidFill>
            <a:ln w="6123">
              <a:solidFill>
                <a:srgbClr val="1A213B"/>
              </a:solidFill>
            </a:ln>
          </p:spPr>
          <p:txBody>
            <a:bodyPr wrap="square" lIns="0" tIns="0" rIns="0" bIns="0" rtlCol="0" anchor="ctr"/>
            <a:lstStyle/>
            <a:p>
              <a:pPr indent="0" marL="0">
                <a:buNone/>
              </a:pPr>
              <a:endParaRPr lang="en-US" dirty="0"/>
            </a:p>
          </p:txBody>
        </p:sp>
        <p:grpSp>
          <p:nvGrpSpPr>
            <p:cNvPr id="21" name="group-EXfhjQH_F4yzaRX_V9DI9"/>
            <p:cNvGrpSpPr/>
            <p:nvPr/>
          </p:nvGrpSpPr>
          <p:grpSpPr>
            <a:xfrm>
              <a:off x="1393031" y="1778794"/>
              <a:ext cx="571500" cy="571500"/>
              <a:chOff x="1393031" y="1778794"/>
              <a:chExt cx="571500" cy="571500"/>
            </a:xfrm>
          </p:grpSpPr>
          <p:sp>
            <p:nvSpPr>
              <p:cNvPr id="7" name="slidesai_o4nNQb6v::icon-2"/>
              <p:cNvSpPr/>
              <p:nvPr/>
            </p:nvSpPr>
            <p:spPr>
              <a:xfrm>
                <a:off x="1393031" y="1778794"/>
                <a:ext cx="571500" cy="571500"/>
              </a:xfrm>
              <a:prstGeom prst="roundRect">
                <a:avLst>
                  <a:gd name="adj" fmla="val 20000"/>
                </a:avLst>
              </a:prstGeom>
              <a:solidFill>
                <a:srgbClr val="222257"/>
              </a:solidFill>
              <a:ln/>
            </p:spPr>
            <p:txBody>
              <a:bodyPr wrap="square" lIns="0" tIns="0" rIns="0" bIns="0" rtlCol="0" anchor="ctr"/>
              <a:lstStyle/>
              <a:p>
                <a:pPr indent="0" marL="0">
                  <a:buNone/>
                </a:pPr>
                <a:endParaRPr lang="en-US" dirty="0"/>
              </a:p>
            </p:txBody>
          </p:sp>
          <p:pic>
            <p:nvPicPr>
              <p:cNvPr id="16" name="916764ca-dff7-4981-a5e0-f24410f2a9fa" descr="preencoded.png">    </p:cNvPr>
              <p:cNvPicPr>
                <a:picLocks noChangeAspect="1"/>
              </p:cNvPicPr>
              <p:nvPr/>
            </p:nvPicPr>
            <p:blipFill>
              <a:blip r:embed="rId1"/>
              <a:stretch>
                <a:fillRect/>
              </a:stretch>
            </p:blipFill>
            <p:spPr>
              <a:xfrm>
                <a:off x="1535906" y="1921669"/>
                <a:ext cx="285750" cy="285750"/>
              </a:xfrm>
              <a:prstGeom prst="rect">
                <a:avLst/>
              </a:prstGeom>
            </p:spPr>
          </p:pic>
        </p:grpSp>
        <p:sp>
          <p:nvSpPr>
            <p:cNvPr id="8" name="86d0e407-b429-462d-8a2c-660acb900666"/>
            <p:cNvSpPr/>
            <p:nvPr/>
          </p:nvSpPr>
          <p:spPr>
            <a:xfrm>
              <a:off x="635794" y="2578894"/>
              <a:ext cx="2100263" cy="457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algn="ctr" indent="0" marL="0">
                <a:lnSpc>
                  <a:spcPts val="1795"/>
                </a:lnSpc>
                <a:buNone/>
              </a:pPr>
              <a:r>
                <a:rPr lang="en-US" sz="1350" b="1" dirty="0">
                  <a:solidFill>
                    <a:srgbClr val="FFFFFF"/>
                  </a:solidFill>
                  <a:latin typeface="Manrope" pitchFamily="34" charset="0"/>
                  <a:ea typeface="Manrope" pitchFamily="34" charset="-122"/>
                  <a:cs typeface="Manrope" pitchFamily="34" charset="-120"/>
                </a:rPr>
                <a:t>High-Margin Architecture</a:t>
              </a:r>
              <a:endParaRPr lang="en-US" sz="1350" dirty="0"/>
            </a:p>
          </p:txBody>
        </p:sp>
        <p:sp>
          <p:nvSpPr>
            <p:cNvPr id="9" name="c0a235b6-c778-48f7-b7ea-900bda0f8132"/>
            <p:cNvSpPr/>
            <p:nvPr/>
          </p:nvSpPr>
          <p:spPr>
            <a:xfrm>
              <a:off x="635794" y="3150394"/>
              <a:ext cx="2100263" cy="1050131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algn="ctr" indent="0" marL="0">
                <a:lnSpc>
                  <a:spcPts val="1650"/>
                </a:lnSpc>
                <a:buNone/>
              </a:pPr>
              <a:r>
                <a:rPr lang="en-US" sz="1010" dirty="0">
                  <a:solidFill>
                    <a:srgbClr val="FEFEFF">
                      <a:alpha val="70000"/>
                    </a:srgbClr>
                  </a:solidFill>
                  <a:latin typeface="Manrope" pitchFamily="34" charset="0"/>
                  <a:ea typeface="Manrope" pitchFamily="34" charset="-122"/>
                  <a:cs typeface="Manrope" pitchFamily="34" charset="-120"/>
                </a:rPr>
                <a:t>Our AI-native engine reduces the human-in-the-loop requirements for deployment, leading to higher gross margins than service-heavy legacy competitors.</a:t>
              </a:r>
              <a:endParaRPr lang="en-US" sz="1010" dirty="0"/>
            </a:p>
          </p:txBody>
        </p:sp>
      </p:grpSp>
      <p:grpSp>
        <p:nvGrpSpPr>
          <p:cNvPr id="26" name="group-P1QqjO1o9c3BxdbXsuPAK"/>
          <p:cNvGrpSpPr/>
          <p:nvPr/>
        </p:nvGrpSpPr>
        <p:grpSpPr>
          <a:xfrm>
            <a:off x="3236119" y="1485900"/>
            <a:ext cx="2671763" cy="3321844"/>
            <a:chOff x="3236119" y="1485900"/>
            <a:chExt cx="2671763" cy="3321844"/>
          </a:xfrm>
        </p:grpSpPr>
        <p:sp>
          <p:nvSpPr>
            <p:cNvPr id="5" name="516042b1-9d00-454f-9426-5b9cbcd1f324"/>
            <p:cNvSpPr/>
            <p:nvPr/>
          </p:nvSpPr>
          <p:spPr>
            <a:xfrm rot="60000">
              <a:off x="3236119" y="1485900"/>
              <a:ext cx="2671763" cy="3321844"/>
            </a:xfrm>
            <a:prstGeom prst="roundRect">
              <a:avLst>
                <a:gd name="adj" fmla="val 8556"/>
              </a:avLst>
            </a:prstGeom>
            <a:solidFill>
              <a:srgbClr val="0E1430"/>
            </a:solidFill>
            <a:ln w="6123">
              <a:solidFill>
                <a:srgbClr val="1A213B"/>
              </a:solidFill>
            </a:ln>
          </p:spPr>
          <p:txBody>
            <a:bodyPr wrap="square" lIns="0" tIns="0" rIns="0" bIns="0" rtlCol="0" anchor="ctr"/>
            <a:lstStyle/>
            <a:p>
              <a:pPr indent="0" marL="0">
                <a:buNone/>
              </a:pPr>
              <a:endParaRPr lang="en-US" dirty="0"/>
            </a:p>
          </p:txBody>
        </p:sp>
        <p:grpSp>
          <p:nvGrpSpPr>
            <p:cNvPr id="22" name="group-ruvGMWlhiAL6-cN9Ff0cx"/>
            <p:cNvGrpSpPr/>
            <p:nvPr/>
          </p:nvGrpSpPr>
          <p:grpSpPr>
            <a:xfrm>
              <a:off x="4297933" y="1778896"/>
              <a:ext cx="578644" cy="578644"/>
              <a:chOff x="4297933" y="1778896"/>
              <a:chExt cx="578644" cy="578644"/>
            </a:xfrm>
          </p:grpSpPr>
          <p:sp>
            <p:nvSpPr>
              <p:cNvPr id="10" name="slidesai_o4nNQb6v::icon-3"/>
              <p:cNvSpPr/>
              <p:nvPr/>
            </p:nvSpPr>
            <p:spPr>
              <a:xfrm rot="60000">
                <a:off x="4297933" y="1778896"/>
                <a:ext cx="578644" cy="578644"/>
              </a:xfrm>
              <a:prstGeom prst="roundRect">
                <a:avLst>
                  <a:gd name="adj" fmla="val 19753"/>
                </a:avLst>
              </a:prstGeom>
              <a:solidFill>
                <a:srgbClr val="222257"/>
              </a:solidFill>
              <a:ln/>
            </p:spPr>
            <p:txBody>
              <a:bodyPr wrap="square" lIns="0" tIns="0" rIns="0" bIns="0" rtlCol="0" anchor="ctr"/>
              <a:lstStyle/>
              <a:p>
                <a:pPr indent="0" marL="0">
                  <a:buNone/>
                </a:pPr>
                <a:endParaRPr lang="en-US" dirty="0"/>
              </a:p>
            </p:txBody>
          </p:sp>
          <p:pic>
            <p:nvPicPr>
              <p:cNvPr id="17" name="382be89e-dfc6-4928-9a8e-fa381f18f433" descr="preencoded.png">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 rot="60000">
                <a:off x="4440808" y="1921771"/>
                <a:ext cx="292894" cy="292894"/>
              </a:xfrm>
              <a:prstGeom prst="rect">
                <a:avLst/>
              </a:prstGeom>
            </p:spPr>
          </p:pic>
        </p:grpSp>
        <p:sp>
          <p:nvSpPr>
            <p:cNvPr id="11" name="249fa70b-ad94-46cb-96f6-9ecf9cac110e"/>
            <p:cNvSpPr/>
            <p:nvPr/>
          </p:nvSpPr>
          <p:spPr>
            <a:xfrm rot="60000">
              <a:off x="3777881" y="2579212"/>
              <a:ext cx="1632518" cy="235744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ctr"/>
            <a:lstStyle/>
            <a:p>
              <a:pPr algn="ctr" indent="0" marL="0">
                <a:buNone/>
              </a:pPr>
              <a:r>
                <a:rPr lang="en-US" sz="1350" b="1" dirty="0">
                  <a:solidFill>
                    <a:srgbClr val="FFFFFF"/>
                  </a:solidFill>
                  <a:latin typeface="Manrope" pitchFamily="34" charset="0"/>
                  <a:ea typeface="Manrope" pitchFamily="34" charset="-122"/>
                  <a:cs typeface="Manrope" pitchFamily="34" charset="-120"/>
                </a:rPr>
                <a:t>Faster Deployment</a:t>
              </a:r>
              <a:endParaRPr lang="en-US" sz="1350" dirty="0"/>
            </a:p>
          </p:txBody>
        </p:sp>
        <p:sp>
          <p:nvSpPr>
            <p:cNvPr id="12" name="c00e66bf-c0ae-4fa5-ba32-a736fa75fb9c"/>
            <p:cNvSpPr/>
            <p:nvPr/>
          </p:nvSpPr>
          <p:spPr>
            <a:xfrm rot="60000">
              <a:off x="3523774" y="2921935"/>
              <a:ext cx="2107406" cy="1050131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algn="ctr" indent="0" marL="0">
                <a:lnSpc>
                  <a:spcPts val="1650"/>
                </a:lnSpc>
                <a:buNone/>
              </a:pPr>
              <a:r>
                <a:rPr lang="en-US" sz="1010" dirty="0">
                  <a:solidFill>
                    <a:srgbClr val="FEFEFF">
                      <a:alpha val="70000"/>
                    </a:srgbClr>
                  </a:solidFill>
                  <a:latin typeface="Manrope" pitchFamily="34" charset="0"/>
                  <a:ea typeface="Manrope" pitchFamily="34" charset="-122"/>
                  <a:cs typeface="Manrope" pitchFamily="34" charset="-120"/>
                </a:rPr>
                <a:t>Agile implementation cycles mean customers see ROI in weeks, not months, accelerating the land-and-expand motion across the enterprise.</a:t>
              </a:r>
              <a:endParaRPr lang="en-US" sz="1010" dirty="0"/>
            </a:p>
          </p:txBody>
        </p:sp>
      </p:grpSp>
      <p:grpSp>
        <p:nvGrpSpPr>
          <p:cNvPr id="25" name="group-xTw4D1NjY5lLpxTr4AofW"/>
          <p:cNvGrpSpPr/>
          <p:nvPr/>
        </p:nvGrpSpPr>
        <p:grpSpPr>
          <a:xfrm>
            <a:off x="6136481" y="1485900"/>
            <a:ext cx="2671763" cy="3321844"/>
            <a:chOff x="6136481" y="1485900"/>
            <a:chExt cx="2671763" cy="3321844"/>
          </a:xfrm>
        </p:grpSpPr>
        <p:sp>
          <p:nvSpPr>
            <p:cNvPr id="6" name="56011844-1a27-4704-93dd-5efb08c7985b"/>
            <p:cNvSpPr/>
            <p:nvPr/>
          </p:nvSpPr>
          <p:spPr>
            <a:xfrm>
              <a:off x="6136481" y="1485900"/>
              <a:ext cx="2671763" cy="3321844"/>
            </a:xfrm>
            <a:prstGeom prst="roundRect">
              <a:avLst>
                <a:gd name="adj" fmla="val 8556"/>
              </a:avLst>
            </a:prstGeom>
            <a:solidFill>
              <a:srgbClr val="0E1430"/>
            </a:solidFill>
            <a:ln w="6123">
              <a:solidFill>
                <a:srgbClr val="1A213B"/>
              </a:solidFill>
            </a:ln>
          </p:spPr>
          <p:txBody>
            <a:bodyPr wrap="square" lIns="0" tIns="0" rIns="0" bIns="0" rtlCol="0" anchor="ctr"/>
            <a:lstStyle/>
            <a:p>
              <a:pPr indent="0" marL="0">
                <a:buNone/>
              </a:pPr>
              <a:endParaRPr lang="en-US" dirty="0"/>
            </a:p>
          </p:txBody>
        </p:sp>
        <p:grpSp>
          <p:nvGrpSpPr>
            <p:cNvPr id="23" name="group-bLOmsNSIUAD9ybdVj17rx"/>
            <p:cNvGrpSpPr/>
            <p:nvPr/>
          </p:nvGrpSpPr>
          <p:grpSpPr>
            <a:xfrm>
              <a:off x="7186613" y="1778794"/>
              <a:ext cx="571500" cy="571500"/>
              <a:chOff x="7186613" y="1778794"/>
              <a:chExt cx="571500" cy="571500"/>
            </a:xfrm>
          </p:grpSpPr>
          <p:sp>
            <p:nvSpPr>
              <p:cNvPr id="13" name="slidesai_o4nNQb6v::icon-4"/>
              <p:cNvSpPr/>
              <p:nvPr/>
            </p:nvSpPr>
            <p:spPr>
              <a:xfrm>
                <a:off x="7186613" y="1778794"/>
                <a:ext cx="571500" cy="571500"/>
              </a:xfrm>
              <a:prstGeom prst="roundRect">
                <a:avLst>
                  <a:gd name="adj" fmla="val 20000"/>
                </a:avLst>
              </a:prstGeom>
              <a:solidFill>
                <a:srgbClr val="222257"/>
              </a:solidFill>
              <a:ln/>
            </p:spPr>
            <p:txBody>
              <a:bodyPr wrap="square" lIns="0" tIns="0" rIns="0" bIns="0" rtlCol="0" anchor="ctr"/>
              <a:lstStyle/>
              <a:p>
                <a:pPr indent="0" marL="0">
                  <a:buNone/>
                </a:pPr>
                <a:endParaRPr lang="en-US" dirty="0"/>
              </a:p>
            </p:txBody>
          </p:sp>
          <p:pic>
            <p:nvPicPr>
              <p:cNvPr id="18" name="b8370abc-c935-423b-9d10-9f5636be5148" descr="preencoded.png">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329488" y="1921669"/>
                <a:ext cx="285750" cy="285750"/>
              </a:xfrm>
              <a:prstGeom prst="rect">
                <a:avLst/>
              </a:prstGeom>
            </p:spPr>
          </p:pic>
        </p:grpSp>
        <p:sp>
          <p:nvSpPr>
            <p:cNvPr id="14" name="32710653-1aed-4507-97be-04f15848bf8a"/>
            <p:cNvSpPr/>
            <p:nvPr/>
          </p:nvSpPr>
          <p:spPr>
            <a:xfrm>
              <a:off x="6454507" y="2578894"/>
              <a:ext cx="2071429" cy="228600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ctr"/>
            <a:lstStyle/>
            <a:p>
              <a:pPr algn="ctr" indent="0" marL="0">
                <a:buNone/>
              </a:pPr>
              <a:r>
                <a:rPr lang="en-US" sz="1350" b="1" dirty="0">
                  <a:solidFill>
                    <a:srgbClr val="FFFFFF"/>
                  </a:solidFill>
                  <a:latin typeface="Manrope" pitchFamily="34" charset="0"/>
                  <a:ea typeface="Manrope" pitchFamily="34" charset="-122"/>
                  <a:cs typeface="Manrope" pitchFamily="34" charset="-120"/>
                </a:rPr>
                <a:t>Centralized Governance</a:t>
              </a:r>
              <a:endParaRPr lang="en-US" sz="1350" dirty="0"/>
            </a:p>
          </p:txBody>
        </p:sp>
        <p:sp>
          <p:nvSpPr>
            <p:cNvPr id="15" name="63d71679-51bf-4a95-a8ef-fbfeb8e4dc6e"/>
            <p:cNvSpPr/>
            <p:nvPr/>
          </p:nvSpPr>
          <p:spPr>
            <a:xfrm>
              <a:off x="6429375" y="2921794"/>
              <a:ext cx="2100263" cy="842963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algn="ctr" indent="0" marL="0">
                <a:lnSpc>
                  <a:spcPts val="1650"/>
                </a:lnSpc>
                <a:buNone/>
              </a:pPr>
              <a:r>
                <a:rPr lang="en-US" sz="1010" dirty="0">
                  <a:solidFill>
                    <a:srgbClr val="FEFEFF">
                      <a:alpha val="70000"/>
                    </a:srgbClr>
                  </a:solidFill>
                  <a:latin typeface="Manrope" pitchFamily="34" charset="0"/>
                  <a:ea typeface="Manrope" pitchFamily="34" charset="-122"/>
                  <a:cs typeface="Manrope" pitchFamily="34" charset="-120"/>
                </a:rPr>
                <a:t>Built-in audit trails and data-loss prevention (DLP) provide the structural integrity required for regulated mid-market operations.</a:t>
              </a:r>
              <a:endParaRPr lang="en-US" sz="1010" dirty="0"/>
            </a:p>
          </p:txBody>
        </p:sp>
      </p:grpSp>
      <p:pic>
        <p:nvPicPr>
          <p:cNvPr id="19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9329" y="4892941"/>
            <a:ext cx="1010586" cy="160453"/>
          </a:xfrm>
          <a:prstGeom prst="rect">
            <a:avLst/>
          </a:prstGeom>
        </p:spPr>
      </p:pic>
      <p:sp>
        <p:nvSpPr>
          <p:cNvPr id="20" name="Shape 14">
            <a:hlinkClick r:id="rId5" tooltip=""/>
          </p:cNvPr>
          <p:cNvSpPr/>
          <p:nvPr/>
        </p:nvSpPr>
        <p:spPr>
          <a:xfrm>
            <a:off x="8029329" y="4892941"/>
            <a:ext cx="1010586" cy="160453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</p:spTree>
  </p:cSld>
  <p:clrMapOvr>
    <a:masterClrMapping/>
  </p:clrMapOvr>
  <p:transition spd="med">
    <p:push dir="l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600" fill="hold" tmFilter="0,0; 0.25,0.578; 0.5,0.875; 0.75,0.984; 1,1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600" fill="hold" tmFilter="0,0; 0.25,0.578; 0.5,0.875; 0.75,0.984; 1,1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7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6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16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26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600" fill="hold" tmFilter="0,0; 0.25,0.578; 0.5,0.875; 0.75,0.984; 1,1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600" fill="hold" tmFilter="0,0; 0.25,0.578; 0.5,0.875; 0.75,0.984; 1,1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7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6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34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600" fill="hold" tmFilter="0,0; 0.25,0.578; 0.5,0.875; 0.75,0.984; 1,1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600" fill="hold" tmFilter="0,0; 0.25,0.578; 0.5,0.875; 0.75,0.984; 1,1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7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6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42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600" fill="hold" tmFilter="0,0; 0.25,0.578; 0.5,0.875; 0.75,0.984; 1,1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600" fill="hold" tmFilter="0,0; 0.25,0.578; 0.5,0.875; 0.75,0.984; 1,1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7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6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24" grpId="0"/>
      <p:bldP spid="25" grpId="0"/>
      <p:bldP spid="2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1082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-bsbS97ADjAVA0kmcS0EOu"/>
          <p:cNvGrpSpPr/>
          <p:nvPr/>
        </p:nvGrpSpPr>
        <p:grpSpPr>
          <a:xfrm>
            <a:off x="342900" y="4271963"/>
            <a:ext cx="8458200" cy="528638"/>
            <a:chOff x="342900" y="4271963"/>
            <a:chExt cx="8458200" cy="528638"/>
          </a:xfrm>
        </p:grpSpPr>
        <p:sp>
          <p:nvSpPr>
            <p:cNvPr id="2" name="92abb365-d777-476c-8079-4df9701714d4"/>
            <p:cNvSpPr/>
            <p:nvPr/>
          </p:nvSpPr>
          <p:spPr>
            <a:xfrm>
              <a:off x="342900" y="4271963"/>
              <a:ext cx="8458200" cy="528638"/>
            </a:xfrm>
            <a:prstGeom prst="roundRect">
              <a:avLst>
                <a:gd name="adj" fmla="val 21622"/>
              </a:avLst>
            </a:prstGeom>
            <a:solidFill>
              <a:srgbClr val="FFFFFF">
                <a:alpha val="5000"/>
              </a:srgbClr>
            </a:solidFill>
            <a:ln w="6123">
              <a:solidFill>
                <a:srgbClr val="FFFFFF">
                  <a:alpha val="10000"/>
                </a:srgbClr>
              </a:solidFill>
            </a:ln>
          </p:spPr>
          <p:txBody>
            <a:bodyPr wrap="square" lIns="0" tIns="0" rIns="0" bIns="0" rtlCol="0" anchor="ctr"/>
            <a:lstStyle/>
            <a:p>
              <a:pPr indent="0" marL="0">
                <a:buNone/>
              </a:pPr>
              <a:endParaRPr lang="en-US" dirty="0"/>
            </a:p>
          </p:txBody>
        </p:sp>
        <p:sp>
          <p:nvSpPr>
            <p:cNvPr id="5" name="b9d841e3-b2e3-4e8a-9271-43ef2e9c41e3"/>
            <p:cNvSpPr/>
            <p:nvPr/>
          </p:nvSpPr>
          <p:spPr>
            <a:xfrm>
              <a:off x="521494" y="4450556"/>
              <a:ext cx="8136731" cy="171450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ctr"/>
            <a:lstStyle/>
            <a:p>
              <a:pPr algn="ctr" indent="0" marL="0">
                <a:buNone/>
              </a:pPr>
              <a:r>
                <a:rPr lang="en-US" sz="900" i="1" dirty="0">
                  <a:solidFill>
                    <a:srgbClr val="FFFEFE">
                      <a:alpha val="80000"/>
                    </a:srgbClr>
                  </a:solidFill>
                  <a:latin typeface="Manrope" pitchFamily="34" charset="0"/>
                  <a:ea typeface="Manrope" pitchFamily="34" charset="-122"/>
                  <a:cs typeface="Manrope" pitchFamily="34" charset="-120"/>
                </a:rPr>
                <a:t>Combining deep domain expertise in AI with a proven track record in enterprise software orchestration.</a:t>
              </a:r>
              <a:endParaRPr lang="en-US" sz="900" dirty="0"/>
            </a:p>
          </p:txBody>
        </p:sp>
      </p:grpSp>
      <p:sp>
        <p:nvSpPr>
          <p:cNvPr id="3" name="a6f4e0c1-6138-4297-bc67-b4f23f80ae30"/>
          <p:cNvSpPr/>
          <p:nvPr/>
        </p:nvSpPr>
        <p:spPr>
          <a:xfrm>
            <a:off x="342900" y="342900"/>
            <a:ext cx="8486775" cy="35004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FFFFFF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Leadership and Technical Expertise</a:t>
            </a:r>
            <a:endParaRPr lang="en-US" sz="2700" dirty="0"/>
          </a:p>
        </p:txBody>
      </p:sp>
      <p:sp>
        <p:nvSpPr>
          <p:cNvPr id="4" name="c2f2870b-8250-4377-ab34-4af2a9e05e73"/>
          <p:cNvSpPr/>
          <p:nvPr/>
        </p:nvSpPr>
        <p:spPr>
          <a:xfrm>
            <a:off x="342900" y="742950"/>
            <a:ext cx="8486775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715CF7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The Team Behind Nexara</a:t>
            </a:r>
            <a:endParaRPr lang="en-US" sz="1350" dirty="0"/>
          </a:p>
        </p:txBody>
      </p:sp>
      <p:pic>
        <p:nvPicPr>
          <p:cNvPr id="6" name="slidesai_-w1g8sUm::image-2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950119" y="1314450"/>
            <a:ext cx="1378744" cy="1378744"/>
          </a:xfrm>
          <a:prstGeom prst="rect">
            <a:avLst/>
          </a:prstGeom>
        </p:spPr>
      </p:pic>
      <p:pic>
        <p:nvPicPr>
          <p:cNvPr id="7" name="slidesai_-w1g8sUm::image-2::border-composite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0119" y="1314450"/>
            <a:ext cx="1378744" cy="1378744"/>
          </a:xfrm>
          <a:prstGeom prst="rect">
            <a:avLst/>
          </a:prstGeom>
        </p:spPr>
      </p:pic>
      <p:sp>
        <p:nvSpPr>
          <p:cNvPr id="8" name="67af8c59-5305-4f1f-87dc-ae207811c5a9"/>
          <p:cNvSpPr/>
          <p:nvPr/>
        </p:nvSpPr>
        <p:spPr>
          <a:xfrm>
            <a:off x="960149" y="2857500"/>
            <a:ext cx="1387258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Founding Vision</a:t>
            </a:r>
            <a:endParaRPr lang="en-US" sz="1350" dirty="0"/>
          </a:p>
        </p:txBody>
      </p:sp>
      <p:sp>
        <p:nvSpPr>
          <p:cNvPr id="9" name="2b88a54e-bd1f-47f8-88fd-e80ed8714345"/>
          <p:cNvSpPr/>
          <p:nvPr/>
        </p:nvSpPr>
        <p:spPr>
          <a:xfrm>
            <a:off x="781613" y="3114675"/>
            <a:ext cx="1744330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900" i="1" dirty="0">
                <a:solidFill>
                  <a:srgbClr val="715CF7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AI-Agentic Architecture Experts</a:t>
            </a:r>
            <a:endParaRPr lang="en-US" sz="900" dirty="0"/>
          </a:p>
        </p:txBody>
      </p:sp>
      <p:sp>
        <p:nvSpPr>
          <p:cNvPr id="10" name="57b108c2-713a-4f50-a484-0de5c172d1b4"/>
          <p:cNvSpPr/>
          <p:nvPr/>
        </p:nvSpPr>
        <p:spPr>
          <a:xfrm>
            <a:off x="342900" y="3400425"/>
            <a:ext cx="2607469" cy="514350"/>
          </a:xfrm>
          <a:prstGeom prst="rect">
            <a:avLst/>
          </a:prstGeom>
          <a:noFill/>
          <a:ln/>
        </p:spPr>
        <p:txBody>
          <a:bodyPr wrap="square" lIns="114300" tIns="0" rIns="114300" bIns="0" rtlCol="0" anchor="t"/>
          <a:lstStyle/>
          <a:p>
            <a:pPr algn="ctr" indent="0" marL="0">
              <a:lnSpc>
                <a:spcPts val="1350"/>
              </a:lnSpc>
              <a:buNone/>
            </a:pPr>
            <a:r>
              <a:rPr lang="en-US" sz="900" dirty="0">
                <a:solidFill>
                  <a:srgbClr val="FEFEFF">
                    <a:alpha val="70000"/>
                  </a:srgbClr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Experts with backgrounds in business process management and AI-agentic systems.</a:t>
            </a:r>
            <a:endParaRPr lang="en-US" sz="900" dirty="0"/>
          </a:p>
        </p:txBody>
      </p:sp>
      <p:pic>
        <p:nvPicPr>
          <p:cNvPr id="11" name="slidesai_-w1g8sUm::image-3" descr="preencoded.png">    </p:cNvPr>
          <p:cNvPicPr>
            <a:picLocks noChangeAspect="1"/>
          </p:cNvPicPr>
          <p:nvPr/>
        </p:nvPicPr>
        <p:blipFill>
          <a:blip r:embed="rId4"/>
          <a:srcRect l="0" r="0" t="0" b="0"/>
          <a:stretch/>
        </p:blipFill>
        <p:spPr>
          <a:xfrm>
            <a:off x="3886200" y="1314450"/>
            <a:ext cx="1378744" cy="1378744"/>
          </a:xfrm>
          <a:prstGeom prst="rect">
            <a:avLst/>
          </a:prstGeom>
        </p:spPr>
      </p:pic>
      <p:pic>
        <p:nvPicPr>
          <p:cNvPr id="12" name="slidesai_-w1g8sUm::image-3::border-composite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886200" y="1314450"/>
            <a:ext cx="1378744" cy="1378744"/>
          </a:xfrm>
          <a:prstGeom prst="rect">
            <a:avLst/>
          </a:prstGeom>
        </p:spPr>
      </p:pic>
      <p:sp>
        <p:nvSpPr>
          <p:cNvPr id="13" name="1845cd18-6ce6-4792-940e-610ce19bb074"/>
          <p:cNvSpPr/>
          <p:nvPr/>
        </p:nvSpPr>
        <p:spPr>
          <a:xfrm>
            <a:off x="3883671" y="2857500"/>
            <a:ext cx="1412376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Technical Depth</a:t>
            </a:r>
            <a:endParaRPr lang="en-US" sz="1350" dirty="0"/>
          </a:p>
        </p:txBody>
      </p:sp>
      <p:sp>
        <p:nvSpPr>
          <p:cNvPr id="14" name="4e85545f-39a7-4ae4-906f-05a2af05bcea"/>
          <p:cNvSpPr/>
          <p:nvPr/>
        </p:nvSpPr>
        <p:spPr>
          <a:xfrm>
            <a:off x="3931539" y="3114675"/>
            <a:ext cx="1309496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900" i="1" dirty="0">
                <a:solidFill>
                  <a:srgbClr val="715CF7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Engineering Leadership</a:t>
            </a:r>
            <a:endParaRPr lang="en-US" sz="900" dirty="0"/>
          </a:p>
        </p:txBody>
      </p:sp>
      <p:sp>
        <p:nvSpPr>
          <p:cNvPr id="15" name="b945d3d0-2ce3-4bf6-b159-f79c8238708a"/>
          <p:cNvSpPr/>
          <p:nvPr/>
        </p:nvSpPr>
        <p:spPr>
          <a:xfrm>
            <a:off x="3278981" y="3400425"/>
            <a:ext cx="2607469" cy="514350"/>
          </a:xfrm>
          <a:prstGeom prst="rect">
            <a:avLst/>
          </a:prstGeom>
          <a:noFill/>
          <a:ln/>
        </p:spPr>
        <p:txBody>
          <a:bodyPr wrap="square" lIns="114300" tIns="0" rIns="114300" bIns="0" rtlCol="0" anchor="t"/>
          <a:lstStyle/>
          <a:p>
            <a:pPr algn="ctr" indent="0" marL="0">
              <a:lnSpc>
                <a:spcPts val="1350"/>
              </a:lnSpc>
              <a:buNone/>
            </a:pPr>
            <a:r>
              <a:rPr lang="en-US" sz="900" dirty="0">
                <a:solidFill>
                  <a:srgbClr val="FEFEFF">
                    <a:alpha val="70000"/>
                  </a:srgbClr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Experience building scalable, high-governance platforms for regulated industries.</a:t>
            </a:r>
            <a:endParaRPr lang="en-US" sz="900" dirty="0"/>
          </a:p>
        </p:txBody>
      </p:sp>
      <p:pic>
        <p:nvPicPr>
          <p:cNvPr id="16" name="slidesai_-w1g8sUm::image-4" descr="preencoded.png">    </p:cNvPr>
          <p:cNvPicPr>
            <a:picLocks noChangeAspect="1"/>
          </p:cNvPicPr>
          <p:nvPr/>
        </p:nvPicPr>
        <p:blipFill>
          <a:blip r:embed="rId7"/>
          <a:srcRect l="0" r="0" t="0" b="0"/>
          <a:stretch/>
        </p:blipFill>
        <p:spPr>
          <a:xfrm>
            <a:off x="6822281" y="1314450"/>
            <a:ext cx="1378744" cy="1378744"/>
          </a:xfrm>
          <a:prstGeom prst="rect">
            <a:avLst/>
          </a:prstGeom>
        </p:spPr>
      </p:pic>
      <p:pic>
        <p:nvPicPr>
          <p:cNvPr id="17" name="slidesai_-w1g8sUm::image-4::border-composite" descr="preencoded.png">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822281" y="1314450"/>
            <a:ext cx="1378744" cy="1378744"/>
          </a:xfrm>
          <a:prstGeom prst="rect">
            <a:avLst/>
          </a:prstGeom>
        </p:spPr>
      </p:pic>
      <p:sp>
        <p:nvSpPr>
          <p:cNvPr id="18" name="86d9f915-5ec4-4ffa-9f8d-96e979d39d87"/>
          <p:cNvSpPr/>
          <p:nvPr/>
        </p:nvSpPr>
        <p:spPr>
          <a:xfrm>
            <a:off x="6624071" y="2857500"/>
            <a:ext cx="1789451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Execution Capability</a:t>
            </a:r>
            <a:endParaRPr lang="en-US" sz="1350" dirty="0"/>
          </a:p>
        </p:txBody>
      </p:sp>
      <p:sp>
        <p:nvSpPr>
          <p:cNvPr id="19" name="40635274-1729-409c-94b7-ff9c4c32eff8"/>
          <p:cNvSpPr/>
          <p:nvPr/>
        </p:nvSpPr>
        <p:spPr>
          <a:xfrm>
            <a:off x="6939096" y="3114675"/>
            <a:ext cx="1166545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900" i="1" dirty="0">
                <a:solidFill>
                  <a:srgbClr val="715CF7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Growth &amp; Operations</a:t>
            </a:r>
            <a:endParaRPr lang="en-US" sz="900" dirty="0"/>
          </a:p>
        </p:txBody>
      </p:sp>
      <p:sp>
        <p:nvSpPr>
          <p:cNvPr id="20" name="6cb037f6-847c-41a4-802c-807e1db0ee63"/>
          <p:cNvSpPr/>
          <p:nvPr/>
        </p:nvSpPr>
        <p:spPr>
          <a:xfrm>
            <a:off x="6207919" y="3400425"/>
            <a:ext cx="2607469" cy="514350"/>
          </a:xfrm>
          <a:prstGeom prst="rect">
            <a:avLst/>
          </a:prstGeom>
          <a:noFill/>
          <a:ln/>
        </p:spPr>
        <p:txBody>
          <a:bodyPr wrap="square" lIns="114300" tIns="0" rIns="114300" bIns="0" rtlCol="0" anchor="t"/>
          <a:lstStyle/>
          <a:p>
            <a:pPr algn="ctr" indent="0" marL="0">
              <a:lnSpc>
                <a:spcPts val="1350"/>
              </a:lnSpc>
              <a:buNone/>
            </a:pPr>
            <a:r>
              <a:rPr lang="en-US" sz="900" dirty="0">
                <a:solidFill>
                  <a:srgbClr val="FEFEFF">
                    <a:alpha val="70000"/>
                  </a:srgbClr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Demonstrated ability to scale revenue 4.4x and acquire nearly 100 customers in year one.</a:t>
            </a:r>
            <a:endParaRPr lang="en-US" sz="900" dirty="0"/>
          </a:p>
        </p:txBody>
      </p:sp>
      <p:pic>
        <p:nvPicPr>
          <p:cNvPr id="21" name="Image 6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29329" y="4892941"/>
            <a:ext cx="1010586" cy="160453"/>
          </a:xfrm>
          <a:prstGeom prst="rect">
            <a:avLst/>
          </a:prstGeom>
        </p:spPr>
      </p:pic>
      <p:sp>
        <p:nvSpPr>
          <p:cNvPr id="22" name="Shape 13">
            <a:hlinkClick r:id="rId11" tooltip=""/>
          </p:cNvPr>
          <p:cNvSpPr/>
          <p:nvPr/>
        </p:nvSpPr>
        <p:spPr>
          <a:xfrm>
            <a:off x="8029329" y="4892941"/>
            <a:ext cx="1010586" cy="160453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</p:spTree>
  </p:cSld>
  <p:clrMapOvr>
    <a:masterClrMapping/>
  </p:clrMapOvr>
  <p:transition spd="med">
    <p:push dir="l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600" fill="hold" tmFilter="0,0; 0.25,0.578; 0.5,0.875; 0.75,0.984; 1,1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600" fill="hold" tmFilter="0,0; 0.25,0.578; 0.5,0.875; 0.75,0.984; 1,1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7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6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16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28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28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36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44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4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52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4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68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4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76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4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84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4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92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92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4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108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4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116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4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" presetClass="entr" presetSubtype="4" fill="hold" grpId="0" nodeType="withEffect">
                                  <p:stCondLst>
                                    <p:cond delay="122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600" fill="hold" tmFilter="0,0; 0.25,0.578; 0.5,0.875; 0.75,0.984; 1,1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600" fill="hold" tmFilter="0,0; 0.25,0.578; 0.5,0.875; 0.75,0.984; 1,1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7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6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1082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sai_UbCUGNnQ::image-5" descr="preencoded.png">    </p:cNvPr>
          <p:cNvPicPr>
            <a:picLocks noChangeAspect="1"/>
          </p:cNvPicPr>
          <p:nvPr/>
        </p:nvPicPr>
        <p:blipFill>
          <a:blip r:embed="rId1">
            <a:alphaModFix amt="20000"/>
          </a:blip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grpSp>
        <p:nvGrpSpPr>
          <p:cNvPr id="26" name="group-XPYEUsEBC2RRynGL4iILT"/>
          <p:cNvGrpSpPr/>
          <p:nvPr/>
        </p:nvGrpSpPr>
        <p:grpSpPr>
          <a:xfrm>
            <a:off x="357188" y="4329113"/>
            <a:ext cx="8458200" cy="628650"/>
            <a:chOff x="357188" y="4329113"/>
            <a:chExt cx="8458200" cy="628650"/>
          </a:xfrm>
        </p:grpSpPr>
        <p:pic>
          <p:nvPicPr>
            <p:cNvPr id="3" name="a82f744f-9fbf-4532-aef1-bcbde8bc536e" descr="preencoded.png">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57188" y="4329113"/>
              <a:ext cx="8458200" cy="628650"/>
            </a:xfrm>
            <a:prstGeom prst="rect">
              <a:avLst/>
            </a:prstGeom>
          </p:spPr>
        </p:pic>
        <p:sp>
          <p:nvSpPr>
            <p:cNvPr id="10" name="635d3a2f-bf48-4a19-af2c-28dfd2bdd9dd"/>
            <p:cNvSpPr/>
            <p:nvPr/>
          </p:nvSpPr>
          <p:spPr>
            <a:xfrm>
              <a:off x="4329113" y="4543425"/>
              <a:ext cx="4387537" cy="200025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ctr"/>
            <a:lstStyle/>
            <a:p>
              <a:pPr indent="0" marL="0">
                <a:buNone/>
              </a:pPr>
              <a:r>
                <a:rPr lang="en-US" sz="1010" b="1" dirty="0">
                  <a:solidFill>
                    <a:srgbClr val="010825"/>
                  </a:solidFill>
                  <a:latin typeface="Manrope" pitchFamily="34" charset="0"/>
                  <a:ea typeface="Manrope" pitchFamily="34" charset="-122"/>
                  <a:cs typeface="Manrope" pitchFamily="34" charset="-120"/>
                </a:rPr>
                <a:t>Goal: Reach $5M+ ARR run rate as the definitive "Goldilocks" solution.</a:t>
              </a:r>
              <a:endParaRPr lang="en-US" sz="1010" dirty="0"/>
            </a:p>
          </p:txBody>
        </p:sp>
        <p:sp>
          <p:nvSpPr>
            <p:cNvPr id="18" name="c99884a3-5ad8-4c19-99b7-aec9078d73e6"/>
            <p:cNvSpPr/>
            <p:nvPr/>
          </p:nvSpPr>
          <p:spPr>
            <a:xfrm>
              <a:off x="528638" y="4500563"/>
              <a:ext cx="285750" cy="285750"/>
            </a:xfrm>
            <a:prstGeom prst="roundRect">
              <a:avLst>
                <a:gd name="adj" fmla="val 50000"/>
              </a:avLst>
            </a:prstGeom>
            <a:solidFill>
              <a:srgbClr val="010825"/>
            </a:solidFill>
            <a:ln/>
          </p:spPr>
          <p:txBody>
            <a:bodyPr wrap="square" lIns="0" tIns="0" rIns="0" bIns="0" rtlCol="0" anchor="ctr"/>
            <a:lstStyle/>
            <a:p>
              <a:pPr algn="ctr" indent="0" marL="0">
                <a:lnSpc>
                  <a:spcPts val="1350"/>
                </a:lnSpc>
                <a:buNone/>
              </a:pPr>
              <a:r>
                <a:rPr lang="en-US" sz="900" b="1" dirty="0">
                  <a:solidFill>
                    <a:srgbClr val="715CF7"/>
                  </a:solidFill>
                  <a:latin typeface="Manrope" pitchFamily="34" charset="0"/>
                  <a:ea typeface="Manrope" pitchFamily="34" charset="-122"/>
                  <a:cs typeface="Manrope" pitchFamily="34" charset="-120"/>
                </a:rPr>
                <a:t>!</a:t>
              </a:r>
              <a:endParaRPr lang="en-US" sz="900" dirty="0"/>
            </a:p>
          </p:txBody>
        </p:sp>
        <p:sp>
          <p:nvSpPr>
            <p:cNvPr id="19" name="90b74019-8ead-4968-97b6-b26927b08a54"/>
            <p:cNvSpPr/>
            <p:nvPr/>
          </p:nvSpPr>
          <p:spPr>
            <a:xfrm>
              <a:off x="928688" y="4529138"/>
              <a:ext cx="2124122" cy="228600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ctr"/>
            <a:lstStyle/>
            <a:p>
              <a:pPr indent="0" marL="0">
                <a:buNone/>
              </a:pPr>
              <a:r>
                <a:rPr lang="en-US" sz="1350" b="1" dirty="0">
                  <a:solidFill>
                    <a:srgbClr val="010825"/>
                  </a:solidFill>
                  <a:latin typeface="Manrope" pitchFamily="34" charset="0"/>
                  <a:ea typeface="Manrope" pitchFamily="34" charset="-122"/>
                  <a:cs typeface="Manrope" pitchFamily="34" charset="-120"/>
                </a:rPr>
                <a:t>The Roadmap to Series A</a:t>
              </a:r>
              <a:endParaRPr lang="en-US" sz="1350" dirty="0"/>
            </a:p>
          </p:txBody>
        </p:sp>
      </p:grpSp>
      <p:sp>
        <p:nvSpPr>
          <p:cNvPr id="4" name="c7f3af25-f39c-4435-a0f6-d95c3c764449"/>
          <p:cNvSpPr/>
          <p:nvPr/>
        </p:nvSpPr>
        <p:spPr>
          <a:xfrm>
            <a:off x="342900" y="342900"/>
            <a:ext cx="8486775" cy="35004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2700" b="1" dirty="0">
                <a:solidFill>
                  <a:srgbClr val="FFFFFF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Seed Round Investment Opportunity</a:t>
            </a:r>
            <a:endParaRPr lang="en-US" sz="2700" dirty="0"/>
          </a:p>
        </p:txBody>
      </p:sp>
      <p:grpSp>
        <p:nvGrpSpPr>
          <p:cNvPr id="22" name="group-G71hxjbZX2wkQYQ-9Rsu4"/>
          <p:cNvGrpSpPr/>
          <p:nvPr/>
        </p:nvGrpSpPr>
        <p:grpSpPr>
          <a:xfrm>
            <a:off x="1421606" y="914400"/>
            <a:ext cx="6300788" cy="1028700"/>
            <a:chOff x="1421606" y="914400"/>
            <a:chExt cx="6300788" cy="1028700"/>
          </a:xfrm>
        </p:grpSpPr>
        <p:sp>
          <p:nvSpPr>
            <p:cNvPr id="5" name="ad2b895e-e958-4644-b3c8-814febce881e"/>
            <p:cNvSpPr/>
            <p:nvPr/>
          </p:nvSpPr>
          <p:spPr>
            <a:xfrm>
              <a:off x="1421606" y="914400"/>
              <a:ext cx="6300788" cy="1028700"/>
            </a:xfrm>
            <a:prstGeom prst="roundRect">
              <a:avLst>
                <a:gd name="adj" fmla="val 27778"/>
              </a:avLst>
            </a:prstGeom>
            <a:solidFill>
              <a:srgbClr val="715CF7"/>
            </a:solidFill>
            <a:ln/>
            <a:effectLst>
              <a:outerShdw sx="100000" sy="100000" kx="0" ky="0" algn="bl" rotWithShape="0" blurRad="355600" dist="127" dir="16200000">
                <a:srgbClr val="715CF7">
                  <a:alpha val="50000"/>
                </a:srgbClr>
              </a:outerShdw>
            </a:effectLst>
          </p:spPr>
          <p:txBody>
            <a:bodyPr wrap="square" lIns="0" tIns="0" rIns="0" bIns="0" rtlCol="0" anchor="ctr"/>
            <a:lstStyle/>
            <a:p>
              <a:pPr indent="0" marL="0">
                <a:buNone/>
              </a:pPr>
              <a:endParaRPr lang="en-US" dirty="0"/>
            </a:p>
          </p:txBody>
        </p:sp>
        <p:sp>
          <p:nvSpPr>
            <p:cNvPr id="11" name="18c5fdfa-14ef-4e94-b404-2853b9ac93ca"/>
            <p:cNvSpPr/>
            <p:nvPr/>
          </p:nvSpPr>
          <p:spPr>
            <a:xfrm>
              <a:off x="1710443" y="957263"/>
              <a:ext cx="5737402" cy="942975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algn="ctr" indent="0" marL="0">
                <a:lnSpc>
                  <a:spcPts val="5400"/>
                </a:lnSpc>
                <a:buNone/>
              </a:pPr>
              <a:r>
                <a:rPr lang="en-US" sz="5400" b="1" dirty="0">
                  <a:solidFill>
                    <a:srgbClr val="FFFFFF"/>
                  </a:solidFill>
                  <a:latin typeface="Manrope" pitchFamily="34" charset="0"/>
                  <a:ea typeface="Manrope" pitchFamily="34" charset="-122"/>
                  <a:cs typeface="Manrope" pitchFamily="34" charset="-120"/>
                </a:rPr>
                <a:t>$5M Seed Round</a:t>
              </a:r>
              <a:endParaRPr lang="en-US" sz="5400" dirty="0"/>
            </a:p>
          </p:txBody>
        </p:sp>
      </p:grpSp>
      <p:sp>
        <p:nvSpPr>
          <p:cNvPr id="6" name="8fba409d-291d-45c9-8b83-68bea18a9664"/>
          <p:cNvSpPr/>
          <p:nvPr/>
        </p:nvSpPr>
        <p:spPr>
          <a:xfrm>
            <a:off x="1828800" y="2171700"/>
            <a:ext cx="5507831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795"/>
              </a:lnSpc>
              <a:buNone/>
            </a:pPr>
            <a:r>
              <a:rPr lang="en-US" sz="1350" dirty="0">
                <a:solidFill>
                  <a:srgbClr val="FFFEFE">
                    <a:alpha val="80000"/>
                  </a:srgbClr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We are seeking $5M in capital to solidify our position as the leading mid-market automation platform.</a:t>
            </a:r>
            <a:endParaRPr lang="en-US" sz="1350" dirty="0"/>
          </a:p>
        </p:txBody>
      </p:sp>
      <p:grpSp>
        <p:nvGrpSpPr>
          <p:cNvPr id="23" name="group-kDSKNoJ51FajsEqEeH3Cq"/>
          <p:cNvGrpSpPr/>
          <p:nvPr/>
        </p:nvGrpSpPr>
        <p:grpSpPr>
          <a:xfrm>
            <a:off x="328613" y="2900363"/>
            <a:ext cx="2671763" cy="1300163"/>
            <a:chOff x="328613" y="2900363"/>
            <a:chExt cx="2671763" cy="1300163"/>
          </a:xfrm>
        </p:grpSpPr>
        <p:sp>
          <p:nvSpPr>
            <p:cNvPr id="7" name="74d9a4fc-8c86-4b89-aeb8-eb2f78eb13e0"/>
            <p:cNvSpPr/>
            <p:nvPr/>
          </p:nvSpPr>
          <p:spPr>
            <a:xfrm>
              <a:off x="328613" y="2900363"/>
              <a:ext cx="2671763" cy="1300163"/>
            </a:xfrm>
            <a:prstGeom prst="roundRect">
              <a:avLst>
                <a:gd name="adj" fmla="val 13187"/>
              </a:avLst>
            </a:prstGeom>
            <a:solidFill>
              <a:srgbClr val="FEFFFE">
                <a:alpha val="5000"/>
              </a:srgbClr>
            </a:solidFill>
            <a:ln w="6123">
              <a:solidFill>
                <a:srgbClr val="FFFFFF">
                  <a:alpha val="10000"/>
                </a:srgbClr>
              </a:solidFill>
            </a:ln>
          </p:spPr>
          <p:txBody>
            <a:bodyPr wrap="square" lIns="0" tIns="0" rIns="0" bIns="0" rtlCol="0" anchor="ctr"/>
            <a:lstStyle/>
            <a:p>
              <a:pPr indent="0" marL="0">
                <a:buNone/>
              </a:pPr>
              <a:endParaRPr lang="en-US" dirty="0"/>
            </a:p>
          </p:txBody>
        </p:sp>
        <p:sp>
          <p:nvSpPr>
            <p:cNvPr id="12" name="4b6b2fa6-0bb2-4241-a195-3a81dfe62ba6"/>
            <p:cNvSpPr/>
            <p:nvPr/>
          </p:nvSpPr>
          <p:spPr>
            <a:xfrm>
              <a:off x="564356" y="3136106"/>
              <a:ext cx="2228850" cy="200025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ctr"/>
            <a:lstStyle/>
            <a:p>
              <a:pPr indent="0" marL="0">
                <a:buNone/>
              </a:pPr>
              <a:r>
                <a:rPr lang="en-US" sz="1130" b="1" dirty="0">
                  <a:solidFill>
                    <a:srgbClr val="715CF7"/>
                  </a:solidFill>
                  <a:latin typeface="Manrope" pitchFamily="34" charset="0"/>
                  <a:ea typeface="Manrope" pitchFamily="34" charset="-122"/>
                  <a:cs typeface="Manrope" pitchFamily="34" charset="-120"/>
                </a:rPr>
                <a:t>1. Product Development</a:t>
              </a:r>
              <a:endParaRPr lang="en-US" sz="1130" dirty="0"/>
            </a:p>
          </p:txBody>
        </p:sp>
        <p:sp>
          <p:nvSpPr>
            <p:cNvPr id="13" name="cf3f6d35-2943-4c7b-b0d7-bc9f5f23448d"/>
            <p:cNvSpPr/>
            <p:nvPr/>
          </p:nvSpPr>
          <p:spPr>
            <a:xfrm>
              <a:off x="564356" y="3450431"/>
              <a:ext cx="2214563" cy="51435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indent="0" marL="0">
                <a:lnSpc>
                  <a:spcPts val="1350"/>
                </a:lnSpc>
                <a:buNone/>
              </a:pPr>
              <a:r>
                <a:rPr lang="en-US" sz="900" dirty="0">
                  <a:solidFill>
                    <a:srgbClr val="FEFEFF">
                      <a:alpha val="70000"/>
                    </a:srgbClr>
                  </a:solidFill>
                  <a:latin typeface="Manrope" pitchFamily="34" charset="0"/>
                  <a:ea typeface="Manrope" pitchFamily="34" charset="-122"/>
                  <a:cs typeface="Manrope" pitchFamily="34" charset="-120"/>
                </a:rPr>
                <a:t>Accelerate the roadmap for AI-native agentic features and hybrid-cloud orchestration.</a:t>
              </a:r>
              <a:endParaRPr lang="en-US" sz="900" dirty="0"/>
            </a:p>
          </p:txBody>
        </p:sp>
      </p:grpSp>
      <p:grpSp>
        <p:nvGrpSpPr>
          <p:cNvPr id="24" name="group-nrjgv3MZyp9g7xCb2P4h-"/>
          <p:cNvGrpSpPr/>
          <p:nvPr/>
        </p:nvGrpSpPr>
        <p:grpSpPr>
          <a:xfrm>
            <a:off x="3236119" y="2900363"/>
            <a:ext cx="2671763" cy="1300163"/>
            <a:chOff x="3236119" y="2900363"/>
            <a:chExt cx="2671763" cy="1300163"/>
          </a:xfrm>
        </p:grpSpPr>
        <p:sp>
          <p:nvSpPr>
            <p:cNvPr id="8" name="38385127-2b56-4e7e-8c5b-640703165ae8"/>
            <p:cNvSpPr/>
            <p:nvPr/>
          </p:nvSpPr>
          <p:spPr>
            <a:xfrm>
              <a:off x="3236119" y="2900363"/>
              <a:ext cx="2671763" cy="1300163"/>
            </a:xfrm>
            <a:prstGeom prst="roundRect">
              <a:avLst>
                <a:gd name="adj" fmla="val 13187"/>
              </a:avLst>
            </a:prstGeom>
            <a:solidFill>
              <a:srgbClr val="FEFFFE">
                <a:alpha val="5000"/>
              </a:srgbClr>
            </a:solidFill>
            <a:ln w="6123">
              <a:solidFill>
                <a:srgbClr val="FFFFFF">
                  <a:alpha val="10000"/>
                </a:srgbClr>
              </a:solidFill>
            </a:ln>
          </p:spPr>
          <p:txBody>
            <a:bodyPr wrap="square" lIns="0" tIns="0" rIns="0" bIns="0" rtlCol="0" anchor="ctr"/>
            <a:lstStyle/>
            <a:p>
              <a:pPr indent="0" marL="0">
                <a:buNone/>
              </a:pPr>
              <a:endParaRPr lang="en-US" dirty="0"/>
            </a:p>
          </p:txBody>
        </p:sp>
        <p:sp>
          <p:nvSpPr>
            <p:cNvPr id="14" name="9107b904-b110-4632-9687-8b5e0da810ac"/>
            <p:cNvSpPr/>
            <p:nvPr/>
          </p:nvSpPr>
          <p:spPr>
            <a:xfrm>
              <a:off x="3471863" y="3136106"/>
              <a:ext cx="2228850" cy="200025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ctr"/>
            <a:lstStyle/>
            <a:p>
              <a:pPr indent="0" marL="0">
                <a:buNone/>
              </a:pPr>
              <a:r>
                <a:rPr lang="en-US" sz="1130" b="1" dirty="0">
                  <a:solidFill>
                    <a:srgbClr val="715CF7"/>
                  </a:solidFill>
                  <a:latin typeface="Manrope" pitchFamily="34" charset="0"/>
                  <a:ea typeface="Manrope" pitchFamily="34" charset="-122"/>
                  <a:cs typeface="Manrope" pitchFamily="34" charset="-120"/>
                </a:rPr>
                <a:t>2. Go-To-Market</a:t>
              </a:r>
              <a:endParaRPr lang="en-US" sz="1130" dirty="0"/>
            </a:p>
          </p:txBody>
        </p:sp>
        <p:sp>
          <p:nvSpPr>
            <p:cNvPr id="15" name="29f967f2-a91f-430e-911b-8d6160569092"/>
            <p:cNvSpPr/>
            <p:nvPr/>
          </p:nvSpPr>
          <p:spPr>
            <a:xfrm>
              <a:off x="3471863" y="3450431"/>
              <a:ext cx="2214563" cy="51435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indent="0" marL="0">
                <a:lnSpc>
                  <a:spcPts val="1350"/>
                </a:lnSpc>
                <a:buNone/>
              </a:pPr>
              <a:r>
                <a:rPr lang="en-US" sz="900" dirty="0">
                  <a:solidFill>
                    <a:srgbClr val="FEFEFF">
                      <a:alpha val="70000"/>
                    </a:srgbClr>
                  </a:solidFill>
                  <a:latin typeface="Manrope" pitchFamily="34" charset="0"/>
                  <a:ea typeface="Manrope" pitchFamily="34" charset="-122"/>
                  <a:cs typeface="Manrope" pitchFamily="34" charset="-120"/>
                </a:rPr>
                <a:t>Scale sales and marketing efforts to penetrate the 100–1,000 employee segment aggressively.</a:t>
              </a:r>
              <a:endParaRPr lang="en-US" sz="900" dirty="0"/>
            </a:p>
          </p:txBody>
        </p:sp>
      </p:grpSp>
      <p:grpSp>
        <p:nvGrpSpPr>
          <p:cNvPr id="25" name="group-UQyOdj0_ngfouls-rhKZD"/>
          <p:cNvGrpSpPr/>
          <p:nvPr/>
        </p:nvGrpSpPr>
        <p:grpSpPr>
          <a:xfrm>
            <a:off x="6129338" y="2828925"/>
            <a:ext cx="2671763" cy="1300163"/>
            <a:chOff x="6129338" y="2828925"/>
            <a:chExt cx="2671763" cy="1300163"/>
          </a:xfrm>
        </p:grpSpPr>
        <p:sp>
          <p:nvSpPr>
            <p:cNvPr id="9" name="c8d2fa03-13db-4985-a1bb-50f19c8162cf"/>
            <p:cNvSpPr/>
            <p:nvPr/>
          </p:nvSpPr>
          <p:spPr>
            <a:xfrm>
              <a:off x="6129338" y="2828925"/>
              <a:ext cx="2671763" cy="1300163"/>
            </a:xfrm>
            <a:prstGeom prst="roundRect">
              <a:avLst>
                <a:gd name="adj" fmla="val 13187"/>
              </a:avLst>
            </a:prstGeom>
            <a:solidFill>
              <a:srgbClr val="FEFFFE">
                <a:alpha val="5000"/>
              </a:srgbClr>
            </a:solidFill>
            <a:ln w="6123">
              <a:solidFill>
                <a:srgbClr val="FFFFFF">
                  <a:alpha val="10000"/>
                </a:srgbClr>
              </a:solidFill>
            </a:ln>
          </p:spPr>
          <p:txBody>
            <a:bodyPr wrap="square" lIns="0" tIns="0" rIns="0" bIns="0" rtlCol="0" anchor="ctr"/>
            <a:lstStyle/>
            <a:p>
              <a:pPr indent="0" marL="0">
                <a:buNone/>
              </a:pPr>
              <a:endParaRPr lang="en-US" dirty="0"/>
            </a:p>
          </p:txBody>
        </p:sp>
        <p:sp>
          <p:nvSpPr>
            <p:cNvPr id="16" name="4e21045e-ea8c-415b-b530-00db1eaf13ac"/>
            <p:cNvSpPr/>
            <p:nvPr/>
          </p:nvSpPr>
          <p:spPr>
            <a:xfrm>
              <a:off x="6365081" y="3064669"/>
              <a:ext cx="2228850" cy="200025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ctr"/>
            <a:lstStyle/>
            <a:p>
              <a:pPr indent="0" marL="0">
                <a:buNone/>
              </a:pPr>
              <a:r>
                <a:rPr lang="en-US" sz="1130" b="1" dirty="0">
                  <a:solidFill>
                    <a:srgbClr val="715CF7"/>
                  </a:solidFill>
                  <a:latin typeface="Manrope" pitchFamily="34" charset="0"/>
                  <a:ea typeface="Manrope" pitchFamily="34" charset="-122"/>
                  <a:cs typeface="Manrope" pitchFamily="34" charset="-120"/>
                </a:rPr>
                <a:t>3. Customer Success</a:t>
              </a:r>
              <a:endParaRPr lang="en-US" sz="1130" dirty="0"/>
            </a:p>
          </p:txBody>
        </p:sp>
        <p:sp>
          <p:nvSpPr>
            <p:cNvPr id="17" name="0b6dba89-2853-4434-a3fe-64ecb7713530"/>
            <p:cNvSpPr/>
            <p:nvPr/>
          </p:nvSpPr>
          <p:spPr>
            <a:xfrm>
              <a:off x="6365081" y="3378994"/>
              <a:ext cx="2214563" cy="3429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indent="0" marL="0">
                <a:lnSpc>
                  <a:spcPts val="1350"/>
                </a:lnSpc>
                <a:buNone/>
              </a:pPr>
              <a:r>
                <a:rPr lang="en-US" sz="900" dirty="0">
                  <a:solidFill>
                    <a:srgbClr val="FEFEFF">
                      <a:alpha val="70000"/>
                    </a:srgbClr>
                  </a:solidFill>
                  <a:latin typeface="Manrope" pitchFamily="34" charset="0"/>
                  <a:ea typeface="Manrope" pitchFamily="34" charset="-122"/>
                  <a:cs typeface="Manrope" pitchFamily="34" charset="-120"/>
                </a:rPr>
                <a:t>Expand infrastructure to maintain our 67 NPS and 4.2% churn rate as we scale.</a:t>
              </a:r>
              <a:endParaRPr lang="en-US" sz="900" dirty="0"/>
            </a:p>
          </p:txBody>
        </p:sp>
      </p:grpSp>
      <p:pic>
        <p:nvPicPr>
          <p:cNvPr id="2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9329" y="4892941"/>
            <a:ext cx="1010586" cy="160453"/>
          </a:xfrm>
          <a:prstGeom prst="rect">
            <a:avLst/>
          </a:prstGeom>
        </p:spPr>
      </p:pic>
      <p:sp>
        <p:nvSpPr>
          <p:cNvPr id="21" name="Shape 16">
            <a:hlinkClick r:id="rId4" tooltip=""/>
          </p:cNvPr>
          <p:cNvSpPr/>
          <p:nvPr/>
        </p:nvSpPr>
        <p:spPr>
          <a:xfrm>
            <a:off x="8029329" y="4892941"/>
            <a:ext cx="1010586" cy="160453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</p:spTree>
  </p:cSld>
  <p:clrMapOvr>
    <a:masterClrMapping/>
  </p:clrMapOvr>
  <p:transition spd="med">
    <p:push dir="l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6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35000">
                                          <p:val>
                                            <p:strVal val="#ppt_x"/>
                                          </p:val>
                                        </p:tav>
                                        <p:tav tm="65000">
                                          <p:val>
                                            <p:strVal val="#ppt_x"/>
                                          </p:val>
                                        </p:tav>
                                        <p:tav tm="8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7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0068"/>
                                          </p:val>
                                        </p:tav>
                                        <p:tav tm="65000">
                                          <p:val>
                                            <p:strVal val="#ppt_y-0.0037"/>
                                          </p:val>
                                        </p:tav>
                                        <p:tav tm="80000">
                                          <p:val>
                                            <p:strVal val="#ppt_y-0.002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4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4" fill="hold" grpId="0" nodeType="withEffect">
                                  <p:stCondLst>
                                    <p:cond delay="14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4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35000">
                                          <p:val>
                                            <p:strVal val="#ppt_x"/>
                                          </p:val>
                                        </p:tav>
                                        <p:tav tm="65000">
                                          <p:val>
                                            <p:strVal val="#ppt_x"/>
                                          </p:val>
                                        </p:tav>
                                        <p:tav tm="8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4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7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0068"/>
                                          </p:val>
                                        </p:tav>
                                        <p:tav tm="65000">
                                          <p:val>
                                            <p:strVal val="#ppt_y-0.0037"/>
                                          </p:val>
                                        </p:tav>
                                        <p:tav tm="80000">
                                          <p:val>
                                            <p:strVal val="#ppt_y-0.002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4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22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3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35000">
                                          <p:val>
                                            <p:strVal val="#ppt_x"/>
                                          </p:val>
                                        </p:tav>
                                        <p:tav tm="65000">
                                          <p:val>
                                            <p:strVal val="#ppt_x"/>
                                          </p:val>
                                        </p:tav>
                                        <p:tav tm="8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3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7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0078"/>
                                          </p:val>
                                        </p:tav>
                                        <p:tav tm="65000">
                                          <p:val>
                                            <p:strVal val="#ppt_y-0.0031"/>
                                          </p:val>
                                        </p:tav>
                                        <p:tav tm="80000">
                                          <p:val>
                                            <p:strVal val="#ppt_y-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3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26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4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35000">
                                          <p:val>
                                            <p:strVal val="#ppt_x"/>
                                          </p:val>
                                        </p:tav>
                                        <p:tav tm="65000">
                                          <p:val>
                                            <p:strVal val="#ppt_x"/>
                                          </p:val>
                                        </p:tav>
                                        <p:tav tm="8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4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7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0068"/>
                                          </p:val>
                                        </p:tav>
                                        <p:tav tm="65000">
                                          <p:val>
                                            <p:strVal val="#ppt_y-0.0037"/>
                                          </p:val>
                                        </p:tav>
                                        <p:tav tm="80000">
                                          <p:val>
                                            <p:strVal val="#ppt_y-0.002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4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32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4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35000">
                                          <p:val>
                                            <p:strVal val="#ppt_x"/>
                                          </p:val>
                                        </p:tav>
                                        <p:tav tm="65000">
                                          <p:val>
                                            <p:strVal val="#ppt_x"/>
                                          </p:val>
                                        </p:tav>
                                        <p:tav tm="8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4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7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0068"/>
                                          </p:val>
                                        </p:tav>
                                        <p:tav tm="65000">
                                          <p:val>
                                            <p:strVal val="#ppt_y-0.0037"/>
                                          </p:val>
                                        </p:tav>
                                        <p:tav tm="80000">
                                          <p:val>
                                            <p:strVal val="#ppt_y-0.002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4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" presetClass="entr" presetSubtype="4" fill="hold" grpId="0" nodeType="withEffect">
                                  <p:stCondLst>
                                    <p:cond delay="38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4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35000">
                                          <p:val>
                                            <p:strVal val="#ppt_x"/>
                                          </p:val>
                                        </p:tav>
                                        <p:tav tm="65000">
                                          <p:val>
                                            <p:strVal val="#ppt_x"/>
                                          </p:val>
                                        </p:tav>
                                        <p:tav tm="8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4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7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0068"/>
                                          </p:val>
                                        </p:tav>
                                        <p:tav tm="65000">
                                          <p:val>
                                            <p:strVal val="#ppt_y-0.0037"/>
                                          </p:val>
                                        </p:tav>
                                        <p:tav tm="80000">
                                          <p:val>
                                            <p:strVal val="#ppt_y-0.002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4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44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4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35000">
                                          <p:val>
                                            <p:strVal val="#ppt_x"/>
                                          </p:val>
                                        </p:tav>
                                        <p:tav tm="65000">
                                          <p:val>
                                            <p:strVal val="#ppt_x"/>
                                          </p:val>
                                        </p:tav>
                                        <p:tav tm="8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4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7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0068"/>
                                          </p:val>
                                        </p:tav>
                                        <p:tav tm="65000">
                                          <p:val>
                                            <p:strVal val="#ppt_y-0.0037"/>
                                          </p:val>
                                        </p:tav>
                                        <p:tav tm="80000">
                                          <p:val>
                                            <p:strVal val="#ppt_y-0.002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4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" presetClass="entr" presetSubtype="4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35000">
                                          <p:val>
                                            <p:strVal val="#ppt_x"/>
                                          </p:val>
                                        </p:tav>
                                        <p:tav tm="65000">
                                          <p:val>
                                            <p:strVal val="#ppt_x"/>
                                          </p:val>
                                        </p:tav>
                                        <p:tav tm="8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7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0058"/>
                                          </p:val>
                                        </p:tav>
                                        <p:tav tm="65000">
                                          <p:val>
                                            <p:strVal val="#ppt_y-0.0042"/>
                                          </p:val>
                                        </p:tav>
                                        <p:tav tm="80000">
                                          <p:val>
                                            <p:strVal val="#ppt_y-0.002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6" grpId="0"/>
      <p:bldP spid="22" grpId="0"/>
      <p:bldP spid="23" grpId="0"/>
      <p:bldP spid="24" grpId="0"/>
      <p:bldP spid="25" grpId="0"/>
      <p:bldP spid="26" grpId="0"/>
    </p:bldLst>
  </p:timing>
</p:sld>
</file>

<file path=ppt/theme/theme1.xml><?xml version="1.0" encoding="utf-8"?>
<a:theme xmlns:a="http://schemas.openxmlformats.org/drawingml/2006/main" name="SlidesAI Simpl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Manrope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Manrope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Nexara Pitch Deck</dc:title>
  <dc:subject>PptxGenJS Presentation</dc:subject>
  <dc:creator>SlidesAI</dc:creator>
  <cp:lastModifiedBy>SlidesAI</cp:lastModifiedBy>
  <cp:revision>1</cp:revision>
  <dcterms:created xsi:type="dcterms:W3CDTF">2026-08-06T11:36:42Z</dcterms:created>
  <dcterms:modified xsi:type="dcterms:W3CDTF">2026-08-06T11:36:42Z</dcterms:modified>
</cp:coreProperties>
</file>