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charts/chart1.xml" ContentType="application/vnd.openxmlformats-officedocument.drawingml.chart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2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3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 Impact</c:v>
                </c:pt>
              </c:strCache>
            </c:strRef>
          </c:tx>
          <c:spPr>
            <a:solidFill>
              <a:srgbClr val="715CF7"/>
            </a:solidFill>
            <a:effectLst/>
          </c:spPr>
          <c:invertIfNegative val="0"/>
          <c:dLbls>
            <c:numFmt formatCode="$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Dec Base</c:v>
                  </c:pt>
                  <c:pt idx="1">
                    <c:v>Pushed Deals</c:v>
                  </c:pt>
                  <c:pt idx="2">
                    <c:v>Churn</c:v>
                  </c:pt>
                  <c:pt idx="3">
                    <c:v>Volume</c:v>
                  </c:pt>
                  <c:pt idx="4">
                    <c:v>Jan Actual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1965000</c:v>
                </c:pt>
                <c:pt idx="1">
                  <c:v>-325000</c:v>
                </c:pt>
                <c:pt idx="2">
                  <c:v>-95000</c:v>
                </c:pt>
                <c:pt idx="3">
                  <c:v>-90000</c:v>
                </c:pt>
                <c:pt idx="4">
                  <c:v>1655000</c:v>
                </c:pt>
              </c:numCache>
            </c:numRef>
          </c:val>
        </c:ser>
        <c:dLbls>
          <c:numFmt formatCode="$#,##0" sourceLinked="0"/>
          <c:txPr>
            <a:bodyPr/>
            <a:lstStyle/>
            <a:p>
              <a:pPr>
                <a:defRPr b="0" i="0" strike="noStrike" sz="9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2100000"/>
          <c:min val="15000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 Change</c:v>
                </c:pt>
              </c:strCache>
            </c:strRef>
          </c:tx>
          <c:spPr>
            <a:solidFill>
              <a:srgbClr val="715CF7"/>
            </a:solidFill>
            <a:effectLst/>
          </c:spPr>
          <c:invertIfNegative val="0"/>
          <c:dLbls>
            <c:numFmt formatCode="$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Sheet1!$A$2:$A$7</c:f>
              <c:multiLvlStrCache>
                <c:ptCount val="6"/>
                <c:lvl>
                  <c:pt idx="0">
                    <c:v>West Ent</c:v>
                  </c:pt>
                  <c:pt idx="1">
                    <c:v>East Ent</c:v>
                  </c:pt>
                  <c:pt idx="2">
                    <c:v>Central Ent</c:v>
                  </c:pt>
                  <c:pt idx="3">
                    <c:v>East SMB</c:v>
                  </c:pt>
                  <c:pt idx="4">
                    <c:v>West SMB</c:v>
                  </c:pt>
                  <c:pt idx="5">
                    <c:v>Central SMB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-280000</c:v>
                </c:pt>
                <c:pt idx="1">
                  <c:v>-60000</c:v>
                </c:pt>
                <c:pt idx="2">
                  <c:v>20000</c:v>
                </c:pt>
                <c:pt idx="3">
                  <c:v>7000</c:v>
                </c:pt>
                <c:pt idx="4">
                  <c:v>-4000</c:v>
                </c:pt>
                <c:pt idx="5">
                  <c:v>7000</c:v>
                </c:pt>
              </c:numCache>
            </c:numRef>
          </c:val>
        </c:ser>
        <c:dLbls>
          <c:numFmt formatCode="$#,##0" sourceLinked="0"/>
          <c:txPr>
            <a:bodyPr/>
            <a:lstStyle/>
            <a:p>
              <a:pPr>
                <a:defRPr b="0" i="0" strike="noStrike" sz="9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3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300000"/>
          <c:min val="-300000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December</c:v>
                </c:pt>
              </c:strCache>
            </c:strRef>
          </c:tx>
          <c:spPr>
            <a:solidFill>
              <a:srgbClr val="715CF7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Sheet1!$A$2:$A$8</c:f>
              <c:multiLvlStrCache>
                <c:ptCount val="7"/>
                <c:lvl>
                  <c:pt idx="0">
                    <c:v>Mike T.</c:v>
                  </c:pt>
                  <c:pt idx="1">
                    <c:v>Sarah C.</c:v>
                  </c:pt>
                  <c:pt idx="2">
                    <c:v>Jennifer P.</c:v>
                  </c:pt>
                  <c:pt idx="3">
                    <c:v>David K.</c:v>
                  </c:pt>
                  <c:pt idx="4">
                    <c:v>Tom W.</c:v>
                  </c:pt>
                  <c:pt idx="5">
                    <c:v>Lisa B.</c:v>
                  </c:pt>
                  <c:pt idx="6">
                    <c:v>Alex M.</c:v>
                  </c:pt>
                </c:lvl>
              </c:multiLvlStrCache>
            </c:multiLvl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365000</c:v>
                </c:pt>
                <c:pt idx="1">
                  <c:v>330000</c:v>
                </c:pt>
                <c:pt idx="2">
                  <c:v>285000</c:v>
                </c:pt>
                <c:pt idx="3">
                  <c:v>220000</c:v>
                </c:pt>
                <c:pt idx="4">
                  <c:v>72000</c:v>
                </c:pt>
                <c:pt idx="5">
                  <c:v>68000</c:v>
                </c:pt>
                <c:pt idx="6">
                  <c:v>49000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January</c:v>
                </c:pt>
              </c:strCache>
            </c:strRef>
          </c:tx>
          <c:spPr>
            <a:solidFill>
              <a:srgbClr val="E74C3C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Sheet1!$A$2:$A$8</c:f>
              <c:multiLvlStrCache>
                <c:ptCount val="7"/>
                <c:lvl>
                  <c:pt idx="0">
                    <c:v>Mike T.</c:v>
                  </c:pt>
                  <c:pt idx="1">
                    <c:v>Sarah C.</c:v>
                  </c:pt>
                  <c:pt idx="2">
                    <c:v>Jennifer P.</c:v>
                  </c:pt>
                  <c:pt idx="3">
                    <c:v>David K.</c:v>
                  </c:pt>
                  <c:pt idx="4">
                    <c:v>Tom W.</c:v>
                  </c:pt>
                  <c:pt idx="5">
                    <c:v>Lisa B.</c:v>
                  </c:pt>
                  <c:pt idx="6">
                    <c:v>Alex M.</c:v>
                  </c:pt>
                </c:lvl>
              </c:multiLvlStrCache>
            </c:multiLvl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103000</c:v>
                </c:pt>
                <c:pt idx="1">
                  <c:v>208000</c:v>
                </c:pt>
                <c:pt idx="2">
                  <c:v>260000</c:v>
                </c:pt>
                <c:pt idx="3">
                  <c:v>240000</c:v>
                </c:pt>
                <c:pt idx="4">
                  <c:v>76000</c:v>
                </c:pt>
                <c:pt idx="5">
                  <c:v>64000</c:v>
                </c:pt>
                <c:pt idx="6">
                  <c:v>52500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4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900000"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40000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Welcome everyone. Today we're reviewing January sales performance and explaining the revenue decline. This is a timing issue, not a fundamental problem with our business.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Key findings: We dropped $310K, but 90% came from one segment. The $325K pushed to February is still ours. SMB and Central Region actually grew, showing this isn't a broad market issue.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numbers tell the story. While total revenue dropped 16%, look at SMB - it actually grew 3%. The pain is entirely in Enterprise, specifically West Enterprise.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Here's exactly where the $310K went. The two biggest factors - pushed deals and churn - are both addressable. These aren't lost deals, just delayed ones.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West Enterprise is clearly the outlier. Every other segment was flat or grew. This validates that this is a timing issue related to West Enterprise accounts specifically.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Mike and Sarah were our top two performers in December. Mike's 21% attainment is concerning and needs immediate attention, even accounting for pushed deals.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Four action items. Most important: monitor those February deals closely. If they close, we're back on track. If not, we have a bigger problem.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outlook is positive if the pushed deals close. The risk scenario is real though - we need to watch renewals closely. First two weeks of February are critical.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988284" y="1416248"/>
            <a:ext cx="5167432" cy="523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2000"/>
              </a:spcAft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January Sales Analysis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3046515" y="2194024"/>
            <a:ext cx="3050971" cy="295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4000"/>
              </a:spcAft>
              <a:buNone/>
            </a:pPr>
            <a:r>
              <a:rPr lang="en-US" sz="2000" b="1" dirty="0">
                <a:solidFill>
                  <a:srgbClr val="715C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Drop Explained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064050" y="3251150"/>
            <a:ext cx="1015901" cy="50750"/>
          </a:xfrm>
          <a:prstGeom prst="rect">
            <a:avLst/>
          </a:prstGeom>
          <a:solidFill>
            <a:srgbClr val="715CF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3160673" y="3555802"/>
            <a:ext cx="2822505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Sales Performance Review | March 2026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860227"/>
          </a:xfrm>
          <a:prstGeom prst="rect">
            <a:avLst/>
          </a:prstGeom>
          <a:solidFill>
            <a:srgbClr val="715CF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07950" y="253901"/>
            <a:ext cx="8290661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Executive Summary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507950" y="1241227"/>
            <a:ext cx="8128099" cy="2255937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algn="l" marL="127000" indent="-127000">
              <a:lnSpc>
                <a:spcPts val="1960"/>
              </a:lnSpc>
              <a:spcAft>
                <a:spcPts val="1200"/>
              </a:spcAft>
              <a:buSzPct val="100000"/>
              <a:buChar char="•"/>
            </a:pPr>
            <a:r>
              <a:rPr lang="en-US" sz="1400" b="1" dirty="0">
                <a:solidFill>
                  <a:srgbClr val="715C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$310K revenue drop</a:t>
            </a:r>
            <a:pPr algn="l" indent="0" marL="0">
              <a:lnSpc>
                <a:spcPts val="1960"/>
              </a:lnSpc>
              <a:spcAft>
                <a:spcPts val="1200"/>
              </a:spcAft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(-15.8%) from December to January</a:t>
            </a:r>
            <a:endParaRPr lang="en-US" sz="1400" dirty="0"/>
          </a:p>
          <a:p>
            <a:pPr algn="l" marL="127000" indent="-127000">
              <a:lnSpc>
                <a:spcPts val="1960"/>
              </a:lnSpc>
              <a:spcAft>
                <a:spcPts val="1200"/>
              </a:spcAft>
              <a:buSzPct val="100000"/>
              <a:buChar char="•"/>
            </a:pPr>
            <a:r>
              <a:rPr lang="en-US" sz="1400" b="1" dirty="0">
                <a:solidFill>
                  <a:srgbClr val="715C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West Enterprise</a:t>
            </a:r>
            <a:pPr algn="l" indent="0" marL="0">
              <a:lnSpc>
                <a:spcPts val="1960"/>
              </a:lnSpc>
              <a:spcAft>
                <a:spcPts val="1200"/>
              </a:spcAft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accounted for 90% of the decline (-$280K)</a:t>
            </a:r>
            <a:endParaRPr lang="en-US" sz="1400" dirty="0"/>
          </a:p>
          <a:p>
            <a:pPr algn="l" marL="127000" indent="-127000">
              <a:lnSpc>
                <a:spcPts val="1960"/>
              </a:lnSpc>
              <a:spcAft>
                <a:spcPts val="1200"/>
              </a:spcAft>
              <a:buSzPct val="100000"/>
              <a:buChar char="•"/>
            </a:pPr>
            <a:r>
              <a:rPr lang="en-US" sz="1400" b="1" dirty="0">
                <a:solidFill>
                  <a:srgbClr val="715C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$325K in deals pushed</a:t>
            </a:r>
            <a:pPr algn="l" indent="0" marL="0">
              <a:lnSpc>
                <a:spcPts val="1960"/>
              </a:lnSpc>
              <a:spcAft>
                <a:spcPts val="1200"/>
              </a:spcAft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to February due to procurement timing</a:t>
            </a:r>
            <a:endParaRPr lang="en-US" sz="1400" dirty="0"/>
          </a:p>
          <a:p>
            <a:pPr algn="l" marL="127000" indent="-127000">
              <a:lnSpc>
                <a:spcPts val="1960"/>
              </a:lnSpc>
              <a:spcAft>
                <a:spcPts val="1200"/>
              </a:spcAft>
              <a:buSzPct val="100000"/>
              <a:buChar char="•"/>
            </a:pPr>
            <a:r>
              <a:rPr lang="en-US" sz="1400" b="1" dirty="0">
                <a:solidFill>
                  <a:srgbClr val="715C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$95K renewal lost</a:t>
            </a:r>
            <a:pPr algn="l" indent="0" marL="0">
              <a:lnSpc>
                <a:spcPts val="1960"/>
              </a:lnSpc>
              <a:spcAft>
                <a:spcPts val="1200"/>
              </a:spcAft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to competitive churn</a:t>
            </a:r>
            <a:endParaRPr lang="en-US" sz="1400" dirty="0"/>
          </a:p>
          <a:p>
            <a:pPr algn="l" marL="127000" indent="-127000">
              <a:lnSpc>
                <a:spcPts val="1960"/>
              </a:lnSpc>
              <a:spcAft>
                <a:spcPts val="1200"/>
              </a:spcAft>
              <a:buSzPct val="100000"/>
              <a:buChar char="•"/>
            </a:pPr>
            <a:r>
              <a:rPr lang="en-US" sz="1400" b="1" dirty="0">
                <a:solidFill>
                  <a:srgbClr val="715C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SMB segments stable</a:t>
            </a:r>
            <a:pPr algn="l" indent="0" marL="0">
              <a:lnSpc>
                <a:spcPts val="1960"/>
              </a:lnSpc>
              <a:spcAft>
                <a:spcPts val="1200"/>
              </a:spcAft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and Central Region grew (+$27K)</a:t>
            </a:r>
            <a:endParaRPr lang="en-US" sz="1400" dirty="0"/>
          </a:p>
          <a:p>
            <a:pPr algn="l" marL="127000" indent="-127000">
              <a:lnSpc>
                <a:spcPts val="1960"/>
              </a:lnSpc>
              <a:spcAft>
                <a:spcPts val="1200"/>
              </a:spcAft>
              <a:buSzPct val="100000"/>
              <a:buChar char="•"/>
            </a:pPr>
            <a:r>
              <a:rPr lang="en-US" sz="1400" b="1" dirty="0">
                <a:solidFill>
                  <a:srgbClr val="715C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Timing issue, not systemic:</a:t>
            </a:r>
            <a:pPr algn="l" indent="0" marL="0">
              <a:lnSpc>
                <a:spcPts val="1960"/>
              </a:lnSpc>
              <a:spcAft>
                <a:spcPts val="1200"/>
              </a:spcAft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February expected recovery with pushed deals closing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860227"/>
          </a:xfrm>
          <a:prstGeom prst="rect">
            <a:avLst/>
          </a:prstGeom>
          <a:solidFill>
            <a:srgbClr val="715CF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07950" y="253901"/>
            <a:ext cx="8290661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Numbers: December vs January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507950" y="1684437"/>
            <a:ext cx="3873550" cy="1126927"/>
          </a:xfrm>
          <a:prstGeom prst="rect">
            <a:avLst/>
          </a:prstGeom>
          <a:solidFill>
            <a:srgbClr val="F8F9F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531763" y="1684437"/>
            <a:ext cx="0" cy="1126927"/>
          </a:xfrm>
          <a:prstGeom prst="line">
            <a:avLst/>
          </a:prstGeom>
          <a:noFill/>
          <a:ln w="47625">
            <a:solidFill>
              <a:srgbClr val="715CF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46075" y="1874937"/>
            <a:ext cx="3513823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Revenue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46075" y="2090738"/>
            <a:ext cx="3513823" cy="295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$1.97M → $1.66M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746075" y="2449413"/>
            <a:ext cx="3513823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500"/>
              </a:spcBef>
              <a:buNone/>
            </a:pPr>
            <a:r>
              <a:rPr lang="en-US" sz="1200" dirty="0">
                <a:solidFill>
                  <a:srgbClr val="E74C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-$310K (-15.8%)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07950" y="3001863"/>
            <a:ext cx="3873550" cy="1126927"/>
          </a:xfrm>
          <a:prstGeom prst="rect">
            <a:avLst/>
          </a:prstGeom>
          <a:solidFill>
            <a:srgbClr val="F8F9F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Shape 8"/>
          <p:cNvSpPr/>
          <p:nvPr/>
        </p:nvSpPr>
        <p:spPr>
          <a:xfrm>
            <a:off x="531763" y="3001863"/>
            <a:ext cx="0" cy="1126927"/>
          </a:xfrm>
          <a:prstGeom prst="line">
            <a:avLst/>
          </a:prstGeom>
          <a:noFill/>
          <a:ln w="47625">
            <a:solidFill>
              <a:srgbClr val="715CF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46075" y="3192363"/>
            <a:ext cx="3513823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Enterprise Revenue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746075" y="3408164"/>
            <a:ext cx="3513823" cy="295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$1.59M → $1.27M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746075" y="3766840"/>
            <a:ext cx="3513823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500"/>
              </a:spcBef>
              <a:buNone/>
            </a:pPr>
            <a:r>
              <a:rPr lang="en-US" sz="1200" dirty="0">
                <a:solidFill>
                  <a:srgbClr val="E74C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-$320K (-20.1%)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762500" y="1679674"/>
            <a:ext cx="3873550" cy="1126927"/>
          </a:xfrm>
          <a:prstGeom prst="rect">
            <a:avLst/>
          </a:prstGeom>
          <a:solidFill>
            <a:srgbClr val="F8F9F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5" name="Shape 13"/>
          <p:cNvSpPr/>
          <p:nvPr/>
        </p:nvSpPr>
        <p:spPr>
          <a:xfrm>
            <a:off x="4786313" y="1679674"/>
            <a:ext cx="0" cy="1126927"/>
          </a:xfrm>
          <a:prstGeom prst="line">
            <a:avLst/>
          </a:prstGeom>
          <a:noFill/>
          <a:ln w="47625">
            <a:solidFill>
              <a:srgbClr val="715CF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000625" y="1870174"/>
            <a:ext cx="3513823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Deals Closed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000625" y="2085975"/>
            <a:ext cx="3513823" cy="295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 → 183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5000625" y="2444651"/>
            <a:ext cx="3513823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500"/>
              </a:spcBef>
              <a:buNone/>
            </a:pPr>
            <a:r>
              <a:rPr lang="en-US" sz="1200" dirty="0">
                <a:solidFill>
                  <a:srgbClr val="E74C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-3 deals (-1.6%)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762500" y="2997101"/>
            <a:ext cx="3873550" cy="1136452"/>
          </a:xfrm>
          <a:prstGeom prst="rect">
            <a:avLst/>
          </a:prstGeom>
          <a:solidFill>
            <a:srgbClr val="F8F9F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0" name="Shape 18"/>
          <p:cNvSpPr/>
          <p:nvPr/>
        </p:nvSpPr>
        <p:spPr>
          <a:xfrm>
            <a:off x="4786313" y="2997101"/>
            <a:ext cx="0" cy="1136452"/>
          </a:xfrm>
          <a:prstGeom prst="line">
            <a:avLst/>
          </a:prstGeom>
          <a:noFill/>
          <a:ln w="47625">
            <a:solidFill>
              <a:srgbClr val="715CF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000625" y="3187601"/>
            <a:ext cx="3513823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SMB Revenue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5000625" y="3403402"/>
            <a:ext cx="3513823" cy="295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$375K → $385K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5000625" y="3762077"/>
            <a:ext cx="3513823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500"/>
              </a:spcBef>
              <a:buNone/>
            </a:pPr>
            <a:r>
              <a:rPr lang="en-US" sz="1200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+$10K (+2.7%) ✓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860227"/>
          </a:xfrm>
          <a:prstGeom prst="rect">
            <a:avLst/>
          </a:prstGeom>
          <a:solidFill>
            <a:srgbClr val="715CF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07950" y="253901"/>
            <a:ext cx="8290661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Root Cause: Where the $310K Gap Came From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507950" y="1177677"/>
            <a:ext cx="4015841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500"/>
              </a:spcAft>
              <a:buNone/>
            </a:pPr>
            <a:r>
              <a:rPr lang="en-US" sz="1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Findings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07950" y="1577727"/>
            <a:ext cx="3937099" cy="1965573"/>
          </a:xfrm>
          <a:prstGeom prst="rect">
            <a:avLst/>
          </a:prstGeom>
          <a:noFill/>
          <a:ln/>
        </p:spPr>
        <p:txBody>
          <a:bodyPr wrap="square" lIns="114300" tIns="0" rIns="0" bIns="0" rtlCol="0" anchor="t"/>
          <a:lstStyle/>
          <a:p>
            <a:pPr algn="l" marL="114300" indent="-114300">
              <a:lnSpc>
                <a:spcPts val="1560"/>
              </a:lnSpc>
              <a:spcAft>
                <a:spcPts val="1000"/>
              </a:spcAft>
              <a:buSzPct val="100000"/>
              <a:buChar char="•"/>
            </a:pPr>
            <a:r>
              <a:rPr lang="en-US" sz="1200" b="1" dirty="0">
                <a:solidFill>
                  <a:srgbClr val="715C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$325K pushed to February</a:t>
            </a:r>
            <a:pPr algn="l" indent="0" marL="0">
              <a:lnSpc>
                <a:spcPts val="1560"/>
              </a:lnSpc>
              <a:spcAft>
                <a:spcPts val="1000"/>
              </a:spcAft>
              <a:buNone/>
            </a:pPr>
            <a:endParaRPr lang="en-US" sz="1200" dirty="0"/>
          </a:p>
          <a:p>
            <a:pPr algn="l" indent="0" marL="0">
              <a:lnSpc>
                <a:spcPts val="1560"/>
              </a:lnSpc>
              <a:spcAft>
                <a:spcPts val="1000"/>
              </a:spcAft>
              <a:buNone/>
            </a:pPr>
            <a:r>
              <a:rPr lang="en-US" sz="12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Enterprise deals in procurement</a:t>
            </a:r>
            <a:endParaRPr lang="en-US" sz="1200" dirty="0"/>
          </a:p>
          <a:p>
            <a:pPr algn="l" marL="114300" indent="-114300">
              <a:lnSpc>
                <a:spcPts val="1560"/>
              </a:lnSpc>
              <a:spcAft>
                <a:spcPts val="1000"/>
              </a:spcAft>
              <a:buSzPct val="100000"/>
              <a:buChar char="•"/>
            </a:pPr>
            <a:r>
              <a:rPr lang="en-US" sz="1200" b="1" dirty="0">
                <a:solidFill>
                  <a:srgbClr val="715C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$95K renewal churn</a:t>
            </a:r>
            <a:pPr algn="l" indent="0" marL="0">
              <a:lnSpc>
                <a:spcPts val="1560"/>
              </a:lnSpc>
              <a:spcAft>
                <a:spcPts val="1000"/>
              </a:spcAft>
              <a:buNone/>
            </a:pPr>
            <a:endParaRPr lang="en-US" sz="1200" dirty="0"/>
          </a:p>
          <a:p>
            <a:pPr algn="l" indent="0" marL="0">
              <a:lnSpc>
                <a:spcPts val="1560"/>
              </a:lnSpc>
              <a:spcAft>
                <a:spcPts val="1000"/>
              </a:spcAft>
              <a:buNone/>
            </a:pPr>
            <a:r>
              <a:rPr lang="en-US" sz="12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Lost to competitor (Mike Torres)</a:t>
            </a:r>
            <a:endParaRPr lang="en-US" sz="1200" dirty="0"/>
          </a:p>
          <a:p>
            <a:pPr algn="l" marL="114300" indent="-114300">
              <a:lnSpc>
                <a:spcPts val="1560"/>
              </a:lnSpc>
              <a:spcAft>
                <a:spcPts val="1000"/>
              </a:spcAft>
              <a:buSzPct val="100000"/>
              <a:buChar char="•"/>
            </a:pPr>
            <a:r>
              <a:rPr lang="en-US" sz="1200" b="1" dirty="0">
                <a:solidFill>
                  <a:srgbClr val="715C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$90K volume decline</a:t>
            </a:r>
            <a:pPr algn="l" indent="0" marL="0">
              <a:lnSpc>
                <a:spcPts val="1560"/>
              </a:lnSpc>
              <a:spcAft>
                <a:spcPts val="1000"/>
              </a:spcAft>
              <a:buNone/>
            </a:pPr>
            <a:endParaRPr lang="en-US" sz="1200" dirty="0"/>
          </a:p>
          <a:p>
            <a:pPr algn="l" indent="0" marL="0">
              <a:lnSpc>
                <a:spcPts val="1560"/>
              </a:lnSpc>
              <a:spcAft>
                <a:spcPts val="1000"/>
              </a:spcAft>
              <a:buNone/>
            </a:pPr>
            <a:r>
              <a:rPr lang="en-US" sz="12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fewer Enterprise deals</a:t>
            </a:r>
            <a:endParaRPr lang="en-US" sz="1200" dirty="0"/>
          </a:p>
          <a:p>
            <a:pPr algn="l" marL="114300" indent="-114300">
              <a:lnSpc>
                <a:spcPts val="1560"/>
              </a:lnSpc>
              <a:spcAft>
                <a:spcPts val="1000"/>
              </a:spcAft>
              <a:buSzPct val="100000"/>
              <a:buChar char="•"/>
            </a:pPr>
            <a:r>
              <a:rPr lang="en-US" sz="1200" b="1" dirty="0">
                <a:solidFill>
                  <a:srgbClr val="715C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Timing issue, not market</a:t>
            </a:r>
            <a:pPr algn="l" indent="0" marL="0">
              <a:lnSpc>
                <a:spcPts val="1560"/>
              </a:lnSpc>
              <a:spcAft>
                <a:spcPts val="1000"/>
              </a:spcAft>
              <a:buNone/>
            </a:pPr>
            <a:endParaRPr lang="en-US" sz="1200" dirty="0"/>
          </a:p>
          <a:p>
            <a:pPr algn="l" indent="0" marL="0">
              <a:lnSpc>
                <a:spcPts val="1560"/>
              </a:lnSpc>
              <a:spcAft>
                <a:spcPts val="1000"/>
              </a:spcAft>
              <a:buNone/>
            </a:pPr>
            <a:r>
              <a:rPr lang="en-US" sz="12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Deals delayed, not lost</a:t>
            </a:r>
            <a:endParaRPr lang="en-US" sz="1200" dirty="0"/>
          </a:p>
        </p:txBody>
      </p:sp>
      <p:graphicFrame>
        <p:nvGraphicFramePr>
          <p:cNvPr id="6" name="Chart 0" descr=""/>
          <p:cNvGraphicFramePr/>
          <p:nvPr/>
        </p:nvGraphicFramePr>
        <p:xfrm>
          <a:off x="4698950" y="1223814"/>
          <a:ext cx="3937099" cy="355595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860227"/>
          </a:xfrm>
          <a:prstGeom prst="rect">
            <a:avLst/>
          </a:prstGeom>
          <a:solidFill>
            <a:srgbClr val="715CF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07950" y="253901"/>
            <a:ext cx="8290661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Segment Breakdown: West Enterprise Was the Outlier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507950" y="1177677"/>
            <a:ext cx="4015841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500"/>
              </a:spcAft>
              <a:buNone/>
            </a:pPr>
            <a:r>
              <a:rPr lang="en-US" sz="1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Change by Segment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07950" y="1577727"/>
            <a:ext cx="3937099" cy="1823293"/>
          </a:xfrm>
          <a:prstGeom prst="rect">
            <a:avLst/>
          </a:prstGeom>
          <a:noFill/>
          <a:ln/>
        </p:spPr>
        <p:txBody>
          <a:bodyPr wrap="square" lIns="114300" tIns="0" rIns="0" bIns="0" rtlCol="0" anchor="t"/>
          <a:lstStyle/>
          <a:p>
            <a:pPr algn="l" marL="114300" indent="-114300">
              <a:lnSpc>
                <a:spcPts val="1560"/>
              </a:lnSpc>
              <a:spcAft>
                <a:spcPts val="1000"/>
              </a:spcAft>
              <a:buSzPct val="100000"/>
              <a:buChar char="•"/>
            </a:pPr>
            <a:r>
              <a:rPr lang="en-US" sz="1200" dirty="0">
                <a:solidFill>
                  <a:srgbClr val="E74C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West Enterprise: -$280K (-45%)</a:t>
            </a:r>
            <a:endParaRPr lang="en-US" sz="1200" dirty="0"/>
          </a:p>
          <a:p>
            <a:pPr algn="l" marL="114300" indent="-114300">
              <a:lnSpc>
                <a:spcPts val="1560"/>
              </a:lnSpc>
              <a:spcAft>
                <a:spcPts val="1000"/>
              </a:spcAft>
              <a:buSzPct val="100000"/>
              <a:buChar char="•"/>
            </a:pPr>
            <a:r>
              <a:rPr lang="en-US" sz="1200" dirty="0">
                <a:solidFill>
                  <a:srgbClr val="E74C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East Enterprise: -$60K (-10%)</a:t>
            </a:r>
            <a:endParaRPr lang="en-US" sz="1200" dirty="0"/>
          </a:p>
          <a:p>
            <a:pPr algn="l" marL="114300" indent="-114300">
              <a:lnSpc>
                <a:spcPts val="1560"/>
              </a:lnSpc>
              <a:spcAft>
                <a:spcPts val="1000"/>
              </a:spcAft>
              <a:buSzPct val="100000"/>
              <a:buChar char="•"/>
            </a:pPr>
            <a:r>
              <a:rPr lang="en-US" sz="1200" dirty="0">
                <a:solidFill>
                  <a:srgbClr val="E74C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Central Enterprise: +$20K (+5%)</a:t>
            </a:r>
            <a:endParaRPr lang="en-US" sz="1200" dirty="0"/>
          </a:p>
          <a:p>
            <a:pPr algn="l" marL="114300" indent="-114300">
              <a:lnSpc>
                <a:spcPts val="1560"/>
              </a:lnSpc>
              <a:spcAft>
                <a:spcPts val="1000"/>
              </a:spcAft>
              <a:buSzPct val="100000"/>
              <a:buChar char="•"/>
            </a:pPr>
            <a:r>
              <a:rPr lang="en-US" sz="1200" dirty="0">
                <a:solidFill>
                  <a:srgbClr val="E74C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East SMB: +$7K (+5%)</a:t>
            </a:r>
            <a:endParaRPr lang="en-US" sz="1200" dirty="0"/>
          </a:p>
          <a:p>
            <a:pPr algn="l" marL="114300" indent="-114300">
              <a:lnSpc>
                <a:spcPts val="1560"/>
              </a:lnSpc>
              <a:spcAft>
                <a:spcPts val="1000"/>
              </a:spcAft>
              <a:buSzPct val="100000"/>
              <a:buChar char="•"/>
            </a:pPr>
            <a:r>
              <a:rPr lang="en-US" sz="1200" dirty="0">
                <a:solidFill>
                  <a:srgbClr val="E74C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West SMB: -$4K (-3%)</a:t>
            </a:r>
            <a:endParaRPr lang="en-US" sz="1200" dirty="0"/>
          </a:p>
          <a:p>
            <a:pPr algn="l" marL="114300" indent="-114300">
              <a:lnSpc>
                <a:spcPts val="1560"/>
              </a:lnSpc>
              <a:spcAft>
                <a:spcPts val="1000"/>
              </a:spcAft>
              <a:buSzPct val="100000"/>
              <a:buChar char="•"/>
            </a:pPr>
            <a:r>
              <a:rPr lang="en-US" sz="1200" dirty="0">
                <a:solidFill>
                  <a:srgbClr val="E74C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Central SMB: +$7K (+7%)</a:t>
            </a:r>
            <a:endParaRPr lang="en-US" sz="1200" dirty="0"/>
          </a:p>
        </p:txBody>
      </p:sp>
      <p:graphicFrame>
        <p:nvGraphicFramePr>
          <p:cNvPr id="6" name="Chart 0" descr=""/>
          <p:cNvGraphicFramePr/>
          <p:nvPr/>
        </p:nvGraphicFramePr>
        <p:xfrm>
          <a:off x="4698950" y="1223814"/>
          <a:ext cx="3937099" cy="355595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860227"/>
          </a:xfrm>
          <a:prstGeom prst="rect">
            <a:avLst/>
          </a:prstGeom>
          <a:solidFill>
            <a:srgbClr val="715CF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07950" y="253901"/>
            <a:ext cx="8290661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 Performance: Mike &amp; Sarah Declined Sharply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507950" y="1177677"/>
            <a:ext cx="4015841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500"/>
              </a:spcAft>
              <a:buNone/>
            </a:pPr>
            <a:r>
              <a:rPr lang="en-US" sz="1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West Enterprise Reps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07950" y="1577727"/>
            <a:ext cx="3937099" cy="1101328"/>
          </a:xfrm>
          <a:prstGeom prst="roundRect">
            <a:avLst>
              <a:gd name="adj" fmla="val 4613"/>
            </a:avLst>
          </a:prstGeom>
          <a:solidFill>
            <a:srgbClr val="F8F9F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660350" y="1730127"/>
            <a:ext cx="3704945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13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Mike Torres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60350" y="1993553"/>
            <a:ext cx="3704945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Dec: $365K → Jan: $103K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660350" y="2171254"/>
            <a:ext cx="3704945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100" b="1" dirty="0">
                <a:solidFill>
                  <a:srgbClr val="E74C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Drop: -$262K (-72%)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60350" y="2348954"/>
            <a:ext cx="3704945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Quota Attainment: 21%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07950" y="2831455"/>
            <a:ext cx="3937099" cy="1101328"/>
          </a:xfrm>
          <a:prstGeom prst="roundRect">
            <a:avLst>
              <a:gd name="adj" fmla="val 4613"/>
            </a:avLst>
          </a:prstGeom>
          <a:solidFill>
            <a:srgbClr val="F8F9F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660350" y="2983855"/>
            <a:ext cx="3704945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13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Sarah Chen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60350" y="3247281"/>
            <a:ext cx="3704945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Dec: $330K → Jan: $208K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60350" y="3424982"/>
            <a:ext cx="3704945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100" b="1" dirty="0">
                <a:solidFill>
                  <a:srgbClr val="E74C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Drop: -$122K (-37%)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60350" y="3602682"/>
            <a:ext cx="3704945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Quota Attainment: 42%</a:t>
            </a:r>
            <a:endParaRPr lang="en-US" sz="1100" dirty="0"/>
          </a:p>
        </p:txBody>
      </p:sp>
      <p:graphicFrame>
        <p:nvGraphicFramePr>
          <p:cNvPr id="15" name="Chart 0" descr=""/>
          <p:cNvGraphicFramePr/>
          <p:nvPr/>
        </p:nvGraphicFramePr>
        <p:xfrm>
          <a:off x="4698950" y="1223814"/>
          <a:ext cx="3937099" cy="355595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704850"/>
          </a:xfrm>
          <a:prstGeom prst="rect">
            <a:avLst/>
          </a:prstGeom>
          <a:solidFill>
            <a:srgbClr val="715CF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07950" y="190500"/>
            <a:ext cx="8290661" cy="323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Recommendations: Action Items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507950" y="895350"/>
            <a:ext cx="8128099" cy="793254"/>
          </a:xfrm>
          <a:prstGeom prst="rect">
            <a:avLst/>
          </a:prstGeom>
          <a:solidFill>
            <a:srgbClr val="F8F9F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531763" y="895350"/>
            <a:ext cx="0" cy="793254"/>
          </a:xfrm>
          <a:prstGeom prst="line">
            <a:avLst/>
          </a:prstGeom>
          <a:noFill/>
          <a:ln w="47625">
            <a:solidFill>
              <a:srgbClr val="715CF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46075" y="1022300"/>
            <a:ext cx="304800" cy="304800"/>
          </a:xfrm>
          <a:prstGeom prst="roundRect">
            <a:avLst>
              <a:gd name="adj" fmla="val 300000"/>
            </a:avLst>
          </a:prstGeom>
          <a:solidFill>
            <a:srgbClr val="715CF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856059" y="1088975"/>
            <a:ext cx="86529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203275" y="1022300"/>
            <a:ext cx="7387120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12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Monitor February Closely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203275" y="1231850"/>
            <a:ext cx="7387120" cy="3298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00"/>
              </a:lnSpc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Track the $325K in pushed deals. If they close as expected, this validates timing theory. Set weekly check-ins with Mike Torres and Sarah Chen.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07950" y="1815554"/>
            <a:ext cx="8128099" cy="793254"/>
          </a:xfrm>
          <a:prstGeom prst="rect">
            <a:avLst/>
          </a:prstGeom>
          <a:solidFill>
            <a:srgbClr val="F8F9F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Shape 9"/>
          <p:cNvSpPr/>
          <p:nvPr/>
        </p:nvSpPr>
        <p:spPr>
          <a:xfrm>
            <a:off x="531763" y="1815554"/>
            <a:ext cx="0" cy="793254"/>
          </a:xfrm>
          <a:prstGeom prst="line">
            <a:avLst/>
          </a:prstGeom>
          <a:noFill/>
          <a:ln w="47625">
            <a:solidFill>
              <a:srgbClr val="715CF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46075" y="1942505"/>
            <a:ext cx="304800" cy="304800"/>
          </a:xfrm>
          <a:prstGeom prst="roundRect">
            <a:avLst>
              <a:gd name="adj" fmla="val 300000"/>
            </a:avLst>
          </a:prstGeom>
          <a:solidFill>
            <a:srgbClr val="715CF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856059" y="2009180"/>
            <a:ext cx="86529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1203275" y="1942505"/>
            <a:ext cx="7387120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12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Coach Mike Torres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203275" y="2152055"/>
            <a:ext cx="7387120" cy="3298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00"/>
              </a:lnSpc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21% quota attainment requires immediate intervention. Conduct pipeline review and activity inspection. Identify if this is skill or will issue.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07950" y="2735759"/>
            <a:ext cx="8128099" cy="628352"/>
          </a:xfrm>
          <a:prstGeom prst="rect">
            <a:avLst/>
          </a:prstGeom>
          <a:solidFill>
            <a:srgbClr val="F8F9F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Shape 15"/>
          <p:cNvSpPr/>
          <p:nvPr/>
        </p:nvSpPr>
        <p:spPr>
          <a:xfrm>
            <a:off x="531763" y="2735759"/>
            <a:ext cx="0" cy="628352"/>
          </a:xfrm>
          <a:prstGeom prst="line">
            <a:avLst/>
          </a:prstGeom>
          <a:noFill/>
          <a:ln w="47625">
            <a:solidFill>
              <a:srgbClr val="715CF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46075" y="2862709"/>
            <a:ext cx="304800" cy="304800"/>
          </a:xfrm>
          <a:prstGeom prst="roundRect">
            <a:avLst>
              <a:gd name="adj" fmla="val 300000"/>
            </a:avLst>
          </a:prstGeom>
          <a:solidFill>
            <a:srgbClr val="715CF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856059" y="2929384"/>
            <a:ext cx="86529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1203275" y="2862709"/>
            <a:ext cx="6855348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12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Renewal Risk Assessment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1203275" y="3072259"/>
            <a:ext cx="6855348" cy="1649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00"/>
              </a:lnSpc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all Q1 renewals &gt;$50K. Implement early warning system for churn risk. Analyze why the $95K renewal was lost.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507950" y="3491061"/>
            <a:ext cx="8128099" cy="628352"/>
          </a:xfrm>
          <a:prstGeom prst="rect">
            <a:avLst/>
          </a:prstGeom>
          <a:solidFill>
            <a:srgbClr val="F8F9F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3" name="Shape 21"/>
          <p:cNvSpPr/>
          <p:nvPr/>
        </p:nvSpPr>
        <p:spPr>
          <a:xfrm>
            <a:off x="531763" y="3491061"/>
            <a:ext cx="0" cy="628352"/>
          </a:xfrm>
          <a:prstGeom prst="line">
            <a:avLst/>
          </a:prstGeom>
          <a:noFill/>
          <a:ln w="47625">
            <a:solidFill>
              <a:srgbClr val="715CF7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46075" y="3618012"/>
            <a:ext cx="304800" cy="304800"/>
          </a:xfrm>
          <a:prstGeom prst="roundRect">
            <a:avLst>
              <a:gd name="adj" fmla="val 300000"/>
            </a:avLst>
          </a:prstGeom>
          <a:solidFill>
            <a:srgbClr val="715CF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5" name="Text 23"/>
          <p:cNvSpPr/>
          <p:nvPr/>
        </p:nvSpPr>
        <p:spPr>
          <a:xfrm>
            <a:off x="856059" y="3684687"/>
            <a:ext cx="86529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1203275" y="3618012"/>
            <a:ext cx="6200918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12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Replicate Central Success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1203275" y="3827562"/>
            <a:ext cx="6200918" cy="1649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00"/>
              </a:lnSpc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Analyze David Kim's +$20K growth model. Deploy successful tactics from Central to West Enterprise region.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860227"/>
          </a:xfrm>
          <a:prstGeom prst="rect">
            <a:avLst/>
          </a:prstGeom>
          <a:solidFill>
            <a:srgbClr val="715CF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07950" y="253901"/>
            <a:ext cx="8290661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February Outlook: Expected Recovery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507950" y="1528763"/>
            <a:ext cx="1152079" cy="996851"/>
          </a:xfrm>
          <a:prstGeom prst="roundRect">
            <a:avLst>
              <a:gd name="adj" fmla="val 7644"/>
            </a:avLst>
          </a:prstGeom>
          <a:solidFill>
            <a:srgbClr val="F8F9F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90740" y="1719263"/>
            <a:ext cx="786500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500"/>
              </a:spcAft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January Actual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690740" y="2068413"/>
            <a:ext cx="7865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$1.66M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850529" y="1528763"/>
            <a:ext cx="1188244" cy="996851"/>
          </a:xfrm>
          <a:prstGeom prst="roundRect">
            <a:avLst>
              <a:gd name="adj" fmla="val 7644"/>
            </a:avLst>
          </a:prstGeom>
          <a:solidFill>
            <a:srgbClr val="F8F9F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2032956" y="1719263"/>
            <a:ext cx="823389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500"/>
              </a:spcAft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Pushed Deals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2032956" y="1925538"/>
            <a:ext cx="823389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715C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+$325K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3229273" y="1528763"/>
            <a:ext cx="1152227" cy="996851"/>
          </a:xfrm>
          <a:prstGeom prst="roundRect">
            <a:avLst>
              <a:gd name="adj" fmla="val 7644"/>
            </a:avLst>
          </a:prstGeom>
          <a:solidFill>
            <a:srgbClr val="F8F9F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3412060" y="1719263"/>
            <a:ext cx="786652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500"/>
              </a:spcAft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Feb Target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3412060" y="1925538"/>
            <a:ext cx="7866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$1.9M+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507950" y="2716113"/>
            <a:ext cx="3873550" cy="1568202"/>
          </a:xfrm>
          <a:prstGeom prst="roundRect">
            <a:avLst>
              <a:gd name="adj" fmla="val 6479"/>
            </a:avLst>
          </a:prstGeom>
          <a:solidFill>
            <a:srgbClr val="E8F5E9"/>
          </a:solidFill>
          <a:ln w="19050">
            <a:solidFill>
              <a:srgbClr val="27AE6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780901" y="2989064"/>
            <a:ext cx="3394201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000"/>
              </a:spcAft>
              <a:buNone/>
            </a:pPr>
            <a:r>
              <a:rPr lang="en-US" sz="14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Expected Recovery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780901" y="3325564"/>
            <a:ext cx="3394201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$325K pushed deals close + normal pipeline performance, February should return to $1.9M+ range. This validates timing theory.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762500" y="1976438"/>
            <a:ext cx="3873550" cy="1568202"/>
          </a:xfrm>
          <a:prstGeom prst="roundRect">
            <a:avLst>
              <a:gd name="adj" fmla="val 6479"/>
            </a:avLst>
          </a:prstGeom>
          <a:solidFill>
            <a:srgbClr val="FFEBEE"/>
          </a:solidFill>
          <a:ln w="19050">
            <a:solidFill>
              <a:srgbClr val="E74C3C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5035451" y="2249388"/>
            <a:ext cx="3394201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000"/>
              </a:spcAft>
              <a:buNone/>
            </a:pPr>
            <a:r>
              <a:rPr lang="en-US" sz="1400" b="1" dirty="0">
                <a:solidFill>
                  <a:srgbClr val="E74C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⚠ Risk Scenario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5035451" y="2585889"/>
            <a:ext cx="3394201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pushed deals slip again OR additional churn occurs, Q1 will miss target by &gt;$400K. Need immediate action on renewal risk assessment.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723765" y="3735139"/>
            <a:ext cx="3951021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Bef>
                <a:spcPts val="1500"/>
              </a:spcBef>
              <a:spcAft>
                <a:spcPts val="1100"/>
              </a:spcAft>
              <a:buNone/>
            </a:pPr>
            <a:r>
              <a:rPr lang="en-US" sz="11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Monitor weekly. First 2 weeks of February are critical.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January Sales Analysis: Revenue Drop Explained</dc:title>
  <dc:subject>Executive Presentation</dc:subject>
  <dc:creator>Sales Analysis Team</dc:creator>
  <cp:lastModifiedBy>Sales Analysis Team</cp:lastModifiedBy>
  <cp:revision>1</cp:revision>
  <dcterms:created xsi:type="dcterms:W3CDTF">2026-03-06T14:28:25Z</dcterms:created>
  <dcterms:modified xsi:type="dcterms:W3CDTF">2026-03-06T14:28:25Z</dcterms:modified>
</cp:coreProperties>
</file>